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329" r:id="rId3"/>
    <p:sldId id="330" r:id="rId4"/>
    <p:sldId id="331"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332" r:id="rId32"/>
    <p:sldId id="333" r:id="rId33"/>
    <p:sldId id="334" r:id="rId34"/>
    <p:sldId id="335" r:id="rId35"/>
    <p:sldId id="336" r:id="rId36"/>
    <p:sldId id="337" r:id="rId37"/>
    <p:sldId id="338" r:id="rId38"/>
    <p:sldId id="339" r:id="rId39"/>
    <p:sldId id="340" r:id="rId40"/>
    <p:sldId id="341" r:id="rId41"/>
    <p:sldId id="342" r:id="rId42"/>
    <p:sldId id="343" r:id="rId43"/>
    <p:sldId id="344" r:id="rId44"/>
    <p:sldId id="345" r:id="rId45"/>
    <p:sldId id="283" r:id="rId46"/>
    <p:sldId id="285" r:id="rId47"/>
    <p:sldId id="286" r:id="rId48"/>
    <p:sldId id="287" r:id="rId49"/>
    <p:sldId id="288" r:id="rId50"/>
    <p:sldId id="289" r:id="rId51"/>
    <p:sldId id="290" r:id="rId52"/>
    <p:sldId id="291" r:id="rId53"/>
    <p:sldId id="292" r:id="rId54"/>
    <p:sldId id="293" r:id="rId55"/>
    <p:sldId id="295" r:id="rId56"/>
    <p:sldId id="296" r:id="rId57"/>
    <p:sldId id="297" r:id="rId58"/>
    <p:sldId id="298" r:id="rId59"/>
    <p:sldId id="299" r:id="rId60"/>
    <p:sldId id="300" r:id="rId61"/>
    <p:sldId id="301" r:id="rId62"/>
    <p:sldId id="302" r:id="rId63"/>
    <p:sldId id="303" r:id="rId64"/>
    <p:sldId id="304" r:id="rId65"/>
    <p:sldId id="305" r:id="rId66"/>
    <p:sldId id="306" r:id="rId67"/>
    <p:sldId id="307" r:id="rId68"/>
    <p:sldId id="308" r:id="rId69"/>
    <p:sldId id="309" r:id="rId70"/>
    <p:sldId id="310" r:id="rId71"/>
    <p:sldId id="311" r:id="rId72"/>
    <p:sldId id="312" r:id="rId73"/>
    <p:sldId id="313" r:id="rId74"/>
    <p:sldId id="314" r:id="rId75"/>
    <p:sldId id="315" r:id="rId76"/>
    <p:sldId id="316" r:id="rId77"/>
    <p:sldId id="317" r:id="rId78"/>
    <p:sldId id="318" r:id="rId79"/>
    <p:sldId id="319" r:id="rId80"/>
    <p:sldId id="320" r:id="rId81"/>
    <p:sldId id="321" r:id="rId82"/>
    <p:sldId id="322" r:id="rId83"/>
    <p:sldId id="323" r:id="rId84"/>
    <p:sldId id="324" r:id="rId85"/>
    <p:sldId id="325" r:id="rId86"/>
    <p:sldId id="326" r:id="rId87"/>
    <p:sldId id="327" r:id="rId8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DE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3" d="100"/>
          <a:sy n="73" d="100"/>
        </p:scale>
        <p:origin x="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presProps" Target="presProp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viewProps" Target="viewProps.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tableStyles" Target="tableStyle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6B74C4-335F-490B-8614-B0981468A009}" type="doc">
      <dgm:prSet loTypeId="urn:microsoft.com/office/officeart/2005/8/layout/hProcess10" loCatId="process" qsTypeId="urn:microsoft.com/office/officeart/2005/8/quickstyle/simple1" qsCatId="simple" csTypeId="urn:microsoft.com/office/officeart/2005/8/colors/accent1_2" csCatId="accent1" phldr="1"/>
      <dgm:spPr/>
      <dgm:t>
        <a:bodyPr/>
        <a:lstStyle/>
        <a:p>
          <a:endParaRPr lang="es-ES"/>
        </a:p>
      </dgm:t>
    </dgm:pt>
    <dgm:pt modelId="{9158336F-6BFA-47E3-A07B-5EA7C29F1DC1}" type="pres">
      <dgm:prSet presAssocID="{7A6B74C4-335F-490B-8614-B0981468A009}" presName="Name0" presStyleCnt="0">
        <dgm:presLayoutVars>
          <dgm:dir/>
          <dgm:resizeHandles val="exact"/>
        </dgm:presLayoutVars>
      </dgm:prSet>
      <dgm:spPr/>
      <dgm:t>
        <a:bodyPr/>
        <a:lstStyle/>
        <a:p>
          <a:endParaRPr lang="es-ES"/>
        </a:p>
      </dgm:t>
    </dgm:pt>
  </dgm:ptLst>
  <dgm:cxnLst>
    <dgm:cxn modelId="{A5FBDE45-E40D-4CCD-B9BF-F1E01D3210D3}" type="presOf" srcId="{7A6B74C4-335F-490B-8614-B0981468A009}" destId="{9158336F-6BFA-47E3-A07B-5EA7C29F1DC1}" srcOrd="0" destOrd="0" presId="urn:microsoft.com/office/officeart/2005/8/layout/hProcess10"/>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963B77F-039B-40C3-B0C6-023FEC781082}" type="doc">
      <dgm:prSet loTypeId="urn:microsoft.com/office/officeart/2005/8/layout/process1" loCatId="process" qsTypeId="urn:microsoft.com/office/officeart/2005/8/quickstyle/simple1" qsCatId="simple" csTypeId="urn:microsoft.com/office/officeart/2005/8/colors/accent1_2" csCatId="accent1" phldr="1"/>
      <dgm:spPr/>
    </dgm:pt>
    <dgm:pt modelId="{6846FFC1-F8E1-49CC-BDFA-4A3F7E4042ED}">
      <dgm:prSet phldrT="[Texto]"/>
      <dgm:spPr>
        <a:solidFill>
          <a:schemeClr val="accent1"/>
        </a:solidFill>
      </dgm:spPr>
      <dgm:t>
        <a:bodyPr/>
        <a:lstStyle/>
        <a:p>
          <a:r>
            <a:rPr lang="es-ES" dirty="0" smtClean="0"/>
            <a:t>CAUSA</a:t>
          </a:r>
          <a:endParaRPr lang="es-ES" dirty="0"/>
        </a:p>
      </dgm:t>
    </dgm:pt>
    <dgm:pt modelId="{4FC5822E-0A4D-4088-937B-8276FE5843BD}" type="parTrans" cxnId="{7878BF3C-73DD-4152-BE59-134CC8B14F46}">
      <dgm:prSet/>
      <dgm:spPr/>
      <dgm:t>
        <a:bodyPr/>
        <a:lstStyle/>
        <a:p>
          <a:endParaRPr lang="es-ES"/>
        </a:p>
      </dgm:t>
    </dgm:pt>
    <dgm:pt modelId="{E071D8A2-C484-49EC-B8D2-AB6136DCC55D}" type="sibTrans" cxnId="{7878BF3C-73DD-4152-BE59-134CC8B14F46}">
      <dgm:prSet/>
      <dgm:spPr/>
      <dgm:t>
        <a:bodyPr/>
        <a:lstStyle/>
        <a:p>
          <a:endParaRPr lang="es-ES"/>
        </a:p>
      </dgm:t>
    </dgm:pt>
    <dgm:pt modelId="{9F7E3F5C-54E3-4DE5-83EF-BCD44F658D8C}">
      <dgm:prSet phldrT="[Texto]"/>
      <dgm:spPr/>
      <dgm:t>
        <a:bodyPr/>
        <a:lstStyle/>
        <a:p>
          <a:r>
            <a:rPr lang="es-ES" dirty="0" smtClean="0"/>
            <a:t>CONTACTO</a:t>
          </a:r>
          <a:endParaRPr lang="es-ES" dirty="0"/>
        </a:p>
      </dgm:t>
    </dgm:pt>
    <dgm:pt modelId="{A712D513-19D1-477F-9B47-092C420F08C0}" type="parTrans" cxnId="{24C0BC70-A085-47C2-B612-F9655990767B}">
      <dgm:prSet/>
      <dgm:spPr/>
      <dgm:t>
        <a:bodyPr/>
        <a:lstStyle/>
        <a:p>
          <a:endParaRPr lang="es-ES"/>
        </a:p>
      </dgm:t>
    </dgm:pt>
    <dgm:pt modelId="{7481CA2E-853C-4018-9777-CDF5DE084893}" type="sibTrans" cxnId="{24C0BC70-A085-47C2-B612-F9655990767B}">
      <dgm:prSet/>
      <dgm:spPr/>
      <dgm:t>
        <a:bodyPr/>
        <a:lstStyle/>
        <a:p>
          <a:endParaRPr lang="es-ES"/>
        </a:p>
      </dgm:t>
    </dgm:pt>
    <dgm:pt modelId="{4F01B24D-1810-4286-9EA4-07F44206DAFA}">
      <dgm:prSet phldrT="[Texto]"/>
      <dgm:spPr/>
      <dgm:t>
        <a:bodyPr/>
        <a:lstStyle/>
        <a:p>
          <a:r>
            <a:rPr lang="es-ES" dirty="0" smtClean="0"/>
            <a:t>CONSECUENCIAS</a:t>
          </a:r>
          <a:endParaRPr lang="es-ES" dirty="0"/>
        </a:p>
      </dgm:t>
    </dgm:pt>
    <dgm:pt modelId="{9722A99D-069C-4E83-A326-E0F2CA319497}" type="parTrans" cxnId="{47B28089-7B5A-414F-8FBD-E2A6628166A0}">
      <dgm:prSet/>
      <dgm:spPr/>
      <dgm:t>
        <a:bodyPr/>
        <a:lstStyle/>
        <a:p>
          <a:endParaRPr lang="es-ES"/>
        </a:p>
      </dgm:t>
    </dgm:pt>
    <dgm:pt modelId="{E273BAA1-66CE-455C-AB4B-D341564439A2}" type="sibTrans" cxnId="{47B28089-7B5A-414F-8FBD-E2A6628166A0}">
      <dgm:prSet/>
      <dgm:spPr/>
      <dgm:t>
        <a:bodyPr/>
        <a:lstStyle/>
        <a:p>
          <a:endParaRPr lang="es-ES"/>
        </a:p>
      </dgm:t>
    </dgm:pt>
    <dgm:pt modelId="{A50D3E66-271C-4CB0-B87A-B2D7F78E0988}" type="pres">
      <dgm:prSet presAssocID="{1963B77F-039B-40C3-B0C6-023FEC781082}" presName="Name0" presStyleCnt="0">
        <dgm:presLayoutVars>
          <dgm:dir/>
          <dgm:resizeHandles val="exact"/>
        </dgm:presLayoutVars>
      </dgm:prSet>
      <dgm:spPr/>
    </dgm:pt>
    <dgm:pt modelId="{04517D75-CD57-40FE-BCF0-D0EF71262F4B}" type="pres">
      <dgm:prSet presAssocID="{6846FFC1-F8E1-49CC-BDFA-4A3F7E4042ED}" presName="node" presStyleLbl="node1" presStyleIdx="0" presStyleCnt="3">
        <dgm:presLayoutVars>
          <dgm:bulletEnabled val="1"/>
        </dgm:presLayoutVars>
      </dgm:prSet>
      <dgm:spPr/>
      <dgm:t>
        <a:bodyPr/>
        <a:lstStyle/>
        <a:p>
          <a:endParaRPr lang="es-ES"/>
        </a:p>
      </dgm:t>
    </dgm:pt>
    <dgm:pt modelId="{B17C4EE0-AF4E-4E26-9CF8-01C84D176FF2}" type="pres">
      <dgm:prSet presAssocID="{E071D8A2-C484-49EC-B8D2-AB6136DCC55D}" presName="sibTrans" presStyleLbl="sibTrans2D1" presStyleIdx="0" presStyleCnt="2"/>
      <dgm:spPr/>
      <dgm:t>
        <a:bodyPr/>
        <a:lstStyle/>
        <a:p>
          <a:endParaRPr lang="es-ES"/>
        </a:p>
      </dgm:t>
    </dgm:pt>
    <dgm:pt modelId="{A9CBEFFA-DBB9-4602-A397-30F6FB2AAB5D}" type="pres">
      <dgm:prSet presAssocID="{E071D8A2-C484-49EC-B8D2-AB6136DCC55D}" presName="connectorText" presStyleLbl="sibTrans2D1" presStyleIdx="0" presStyleCnt="2"/>
      <dgm:spPr/>
      <dgm:t>
        <a:bodyPr/>
        <a:lstStyle/>
        <a:p>
          <a:endParaRPr lang="es-ES"/>
        </a:p>
      </dgm:t>
    </dgm:pt>
    <dgm:pt modelId="{76C990DF-B8FA-4D0B-A67A-C031D5FE902B}" type="pres">
      <dgm:prSet presAssocID="{9F7E3F5C-54E3-4DE5-83EF-BCD44F658D8C}" presName="node" presStyleLbl="node1" presStyleIdx="1" presStyleCnt="3">
        <dgm:presLayoutVars>
          <dgm:bulletEnabled val="1"/>
        </dgm:presLayoutVars>
      </dgm:prSet>
      <dgm:spPr/>
      <dgm:t>
        <a:bodyPr/>
        <a:lstStyle/>
        <a:p>
          <a:endParaRPr lang="es-ES"/>
        </a:p>
      </dgm:t>
    </dgm:pt>
    <dgm:pt modelId="{6EE135C2-3084-4754-BFAE-A5B46C33BC34}" type="pres">
      <dgm:prSet presAssocID="{7481CA2E-853C-4018-9777-CDF5DE084893}" presName="sibTrans" presStyleLbl="sibTrans2D1" presStyleIdx="1" presStyleCnt="2"/>
      <dgm:spPr/>
      <dgm:t>
        <a:bodyPr/>
        <a:lstStyle/>
        <a:p>
          <a:endParaRPr lang="es-ES"/>
        </a:p>
      </dgm:t>
    </dgm:pt>
    <dgm:pt modelId="{4CFF78AA-B998-4D95-9DE0-44CAF592BD64}" type="pres">
      <dgm:prSet presAssocID="{7481CA2E-853C-4018-9777-CDF5DE084893}" presName="connectorText" presStyleLbl="sibTrans2D1" presStyleIdx="1" presStyleCnt="2"/>
      <dgm:spPr/>
      <dgm:t>
        <a:bodyPr/>
        <a:lstStyle/>
        <a:p>
          <a:endParaRPr lang="es-ES"/>
        </a:p>
      </dgm:t>
    </dgm:pt>
    <dgm:pt modelId="{155CE10C-52A8-4232-A9CC-8E9BCA17400F}" type="pres">
      <dgm:prSet presAssocID="{4F01B24D-1810-4286-9EA4-07F44206DAFA}" presName="node" presStyleLbl="node1" presStyleIdx="2" presStyleCnt="3">
        <dgm:presLayoutVars>
          <dgm:bulletEnabled val="1"/>
        </dgm:presLayoutVars>
      </dgm:prSet>
      <dgm:spPr/>
      <dgm:t>
        <a:bodyPr/>
        <a:lstStyle/>
        <a:p>
          <a:endParaRPr lang="es-ES"/>
        </a:p>
      </dgm:t>
    </dgm:pt>
  </dgm:ptLst>
  <dgm:cxnLst>
    <dgm:cxn modelId="{68A58D19-29F2-462B-8FB2-9807CF6B5856}" type="presOf" srcId="{7481CA2E-853C-4018-9777-CDF5DE084893}" destId="{4CFF78AA-B998-4D95-9DE0-44CAF592BD64}" srcOrd="1" destOrd="0" presId="urn:microsoft.com/office/officeart/2005/8/layout/process1"/>
    <dgm:cxn modelId="{24C0BC70-A085-47C2-B612-F9655990767B}" srcId="{1963B77F-039B-40C3-B0C6-023FEC781082}" destId="{9F7E3F5C-54E3-4DE5-83EF-BCD44F658D8C}" srcOrd="1" destOrd="0" parTransId="{A712D513-19D1-477F-9B47-092C420F08C0}" sibTransId="{7481CA2E-853C-4018-9777-CDF5DE084893}"/>
    <dgm:cxn modelId="{0784AC87-F908-49FE-8F48-E7E937C9E00F}" type="presOf" srcId="{1963B77F-039B-40C3-B0C6-023FEC781082}" destId="{A50D3E66-271C-4CB0-B87A-B2D7F78E0988}" srcOrd="0" destOrd="0" presId="urn:microsoft.com/office/officeart/2005/8/layout/process1"/>
    <dgm:cxn modelId="{33A2DAA6-4620-4E8C-ACEE-D0FA8B6F10F0}" type="presOf" srcId="{6846FFC1-F8E1-49CC-BDFA-4A3F7E4042ED}" destId="{04517D75-CD57-40FE-BCF0-D0EF71262F4B}" srcOrd="0" destOrd="0" presId="urn:microsoft.com/office/officeart/2005/8/layout/process1"/>
    <dgm:cxn modelId="{7878BF3C-73DD-4152-BE59-134CC8B14F46}" srcId="{1963B77F-039B-40C3-B0C6-023FEC781082}" destId="{6846FFC1-F8E1-49CC-BDFA-4A3F7E4042ED}" srcOrd="0" destOrd="0" parTransId="{4FC5822E-0A4D-4088-937B-8276FE5843BD}" sibTransId="{E071D8A2-C484-49EC-B8D2-AB6136DCC55D}"/>
    <dgm:cxn modelId="{B813B1DD-8219-4CDB-B184-183E51B487FA}" type="presOf" srcId="{4F01B24D-1810-4286-9EA4-07F44206DAFA}" destId="{155CE10C-52A8-4232-A9CC-8E9BCA17400F}" srcOrd="0" destOrd="0" presId="urn:microsoft.com/office/officeart/2005/8/layout/process1"/>
    <dgm:cxn modelId="{362D44C4-786F-4022-A992-DE7277D81AC9}" type="presOf" srcId="{9F7E3F5C-54E3-4DE5-83EF-BCD44F658D8C}" destId="{76C990DF-B8FA-4D0B-A67A-C031D5FE902B}" srcOrd="0" destOrd="0" presId="urn:microsoft.com/office/officeart/2005/8/layout/process1"/>
    <dgm:cxn modelId="{47B28089-7B5A-414F-8FBD-E2A6628166A0}" srcId="{1963B77F-039B-40C3-B0C6-023FEC781082}" destId="{4F01B24D-1810-4286-9EA4-07F44206DAFA}" srcOrd="2" destOrd="0" parTransId="{9722A99D-069C-4E83-A326-E0F2CA319497}" sibTransId="{E273BAA1-66CE-455C-AB4B-D341564439A2}"/>
    <dgm:cxn modelId="{29AA5007-3916-4D4D-B744-7A411DDDC616}" type="presOf" srcId="{E071D8A2-C484-49EC-B8D2-AB6136DCC55D}" destId="{B17C4EE0-AF4E-4E26-9CF8-01C84D176FF2}" srcOrd="0" destOrd="0" presId="urn:microsoft.com/office/officeart/2005/8/layout/process1"/>
    <dgm:cxn modelId="{5A0F58B2-BD23-45E0-A05D-5117BD99DD12}" type="presOf" srcId="{7481CA2E-853C-4018-9777-CDF5DE084893}" destId="{6EE135C2-3084-4754-BFAE-A5B46C33BC34}" srcOrd="0" destOrd="0" presId="urn:microsoft.com/office/officeart/2005/8/layout/process1"/>
    <dgm:cxn modelId="{442B0955-78D9-48E7-81F5-EF8B008799BD}" type="presOf" srcId="{E071D8A2-C484-49EC-B8D2-AB6136DCC55D}" destId="{A9CBEFFA-DBB9-4602-A397-30F6FB2AAB5D}" srcOrd="1" destOrd="0" presId="urn:microsoft.com/office/officeart/2005/8/layout/process1"/>
    <dgm:cxn modelId="{7396D719-25EF-48C2-AF73-0AF0769A9F8E}" type="presParOf" srcId="{A50D3E66-271C-4CB0-B87A-B2D7F78E0988}" destId="{04517D75-CD57-40FE-BCF0-D0EF71262F4B}" srcOrd="0" destOrd="0" presId="urn:microsoft.com/office/officeart/2005/8/layout/process1"/>
    <dgm:cxn modelId="{C5D20B16-3CBF-4D02-88D0-1F4C3E60453E}" type="presParOf" srcId="{A50D3E66-271C-4CB0-B87A-B2D7F78E0988}" destId="{B17C4EE0-AF4E-4E26-9CF8-01C84D176FF2}" srcOrd="1" destOrd="0" presId="urn:microsoft.com/office/officeart/2005/8/layout/process1"/>
    <dgm:cxn modelId="{9862F8CE-289B-4B69-A748-BEFCC241FEA1}" type="presParOf" srcId="{B17C4EE0-AF4E-4E26-9CF8-01C84D176FF2}" destId="{A9CBEFFA-DBB9-4602-A397-30F6FB2AAB5D}" srcOrd="0" destOrd="0" presId="urn:microsoft.com/office/officeart/2005/8/layout/process1"/>
    <dgm:cxn modelId="{787077AD-9FFA-4D97-9DA2-532F3FADFD1E}" type="presParOf" srcId="{A50D3E66-271C-4CB0-B87A-B2D7F78E0988}" destId="{76C990DF-B8FA-4D0B-A67A-C031D5FE902B}" srcOrd="2" destOrd="0" presId="urn:microsoft.com/office/officeart/2005/8/layout/process1"/>
    <dgm:cxn modelId="{2927535F-4C54-49B6-AF4F-45B0BB19CE50}" type="presParOf" srcId="{A50D3E66-271C-4CB0-B87A-B2D7F78E0988}" destId="{6EE135C2-3084-4754-BFAE-A5B46C33BC34}" srcOrd="3" destOrd="0" presId="urn:microsoft.com/office/officeart/2005/8/layout/process1"/>
    <dgm:cxn modelId="{6326FC26-9E10-4EB3-8D6A-CC90EA5769FE}" type="presParOf" srcId="{6EE135C2-3084-4754-BFAE-A5B46C33BC34}" destId="{4CFF78AA-B998-4D95-9DE0-44CAF592BD64}" srcOrd="0" destOrd="0" presId="urn:microsoft.com/office/officeart/2005/8/layout/process1"/>
    <dgm:cxn modelId="{0B7E9288-FFD7-4E33-8962-F61D1AAE74BC}" type="presParOf" srcId="{A50D3E66-271C-4CB0-B87A-B2D7F78E0988}" destId="{155CE10C-52A8-4232-A9CC-8E9BCA17400F}" srcOrd="4" destOrd="0" presId="urn:microsoft.com/office/officeart/2005/8/layout/process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10">
  <dgm:title val=""/>
  <dgm:desc val=""/>
  <dgm:catLst>
    <dgm:cat type="process" pri="3000"/>
    <dgm:cat type="picture" pri="30000"/>
    <dgm:cat type="pictureconvert" pri="3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op="equ" fact="0.3333"/>
      <dgm:constr type="primFontSz" for="des" forName="txNode" op="equ" val="65"/>
      <dgm:constr type="primFontSz" for="des" forName="connTx" op="equ" val="55"/>
      <dgm:constr type="primFontSz" for="des" forName="connTx" refType="primFontSz" refFor="des" refForName="txNode" op="lte" fact="0.8"/>
    </dgm:constrLst>
    <dgm:ruleLst/>
    <dgm:forEach name="Name4" axis="ch" ptType="node">
      <dgm:layoutNode name="composite">
        <dgm:alg type="composite"/>
        <dgm:shape xmlns:r="http://schemas.openxmlformats.org/officeDocument/2006/relationships" r:blip="">
          <dgm:adjLst/>
        </dgm:shape>
        <dgm:presOf/>
        <dgm:choose name="Name5">
          <dgm:if name="Name6" func="var" arg="dir" op="equ" val="norm">
            <dgm:constrLst>
              <dgm:constr type="l" for="ch" forName="imagSh"/>
              <dgm:constr type="w" for="ch" forName="imagSh" refType="w" fact="0.86"/>
              <dgm:constr type="t" for="ch" forName="imagSh"/>
              <dgm:constr type="h" for="ch" forName="imagSh" refType="w" refFor="ch" refForName="imagSh"/>
              <dgm:constr type="l" for="ch" forName="txNode" refType="w" fact="0.14"/>
              <dgm:constr type="w" for="ch" forName="txNode" refType="w" refFor="ch" refForName="imagSh"/>
              <dgm:constr type="t" for="ch" forName="txNode" refType="h" refFor="ch" refForName="imagSh" fact="0.6"/>
              <dgm:constr type="h" for="ch" forName="txNode" refType="h" refFor="ch" refForName="imagSh"/>
            </dgm:constrLst>
          </dgm:if>
          <dgm:else name="Name7">
            <dgm:constrLst>
              <dgm:constr type="l" for="ch" forName="imagSh" refType="w" fact="0.14"/>
              <dgm:constr type="w" for="ch" forName="imagSh" refType="w" fact="0.86"/>
              <dgm:constr type="t" for="ch" forName="imagSh"/>
              <dgm:constr type="h" for="ch" forName="imagSh" refType="w" refFor="ch" refForName="imagSh"/>
              <dgm:constr type="l" for="ch" forName="txNode"/>
              <dgm:constr type="w" for="ch" forName="txNode" refType="w" refFor="ch" refForName="imagSh"/>
              <dgm:constr type="t" for="ch" forName="txNode" refType="h" refFor="ch" refForName="imagSh" fact="0.6"/>
              <dgm:constr type="h" for="ch" forName="txNode" refType="h" refFor="ch" refForName="imagSh"/>
            </dgm:constrLst>
          </dgm:else>
        </dgm:choose>
        <dgm:ruleLst/>
        <dgm:layoutNode name="imagSh" styleLbl="bgImgPlace1">
          <dgm:alg type="sp"/>
          <dgm:shape xmlns:r="http://schemas.openxmlformats.org/officeDocument/2006/relationships" type="roundRect" r:blip="" blipPhldr="1">
            <dgm:adjLst>
              <dgm:adj idx="1" val="0.1"/>
            </dgm:adjLst>
          </dgm:shape>
          <dgm:presOf/>
          <dgm:constrLst/>
          <dgm:ruleLst/>
        </dgm:layoutNode>
        <dgm:layoutNode name="txNode" styleLbl="node1">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sibTransForEach" axis="followSib" ptType="sibTrans" cnt="1">
        <dgm:layoutNode name="sibTrans">
          <dgm:alg type="conn">
            <dgm:param type="begPts" val="auto"/>
            <dgm:param type="endPts" val="auto"/>
            <dgm:param type="srcNode" val="imagSh"/>
            <dgm:param type="dstNode" val="imagSh"/>
          </dgm:alg>
          <dgm:shape xmlns:r="http://schemas.openxmlformats.org/officeDocument/2006/relationships" type="conn" r:blip="">
            <dgm:adjLst/>
          </dgm:shape>
          <dgm:presOf axis="self"/>
          <dgm:constrLst>
            <dgm:constr type="h" refType="w" fact="0.62"/>
            <dgm:constr type="connDist"/>
            <dgm:constr type="begPad" refType="connDist" fact="0.35"/>
            <dgm:constr type="endPad" refType="connDist" fact="0.3"/>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L"/>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L"/>
          </a:p>
        </p:txBody>
      </p:sp>
      <p:sp>
        <p:nvSpPr>
          <p:cNvPr id="4" name="Marcador de fecha 3"/>
          <p:cNvSpPr>
            <a:spLocks noGrp="1"/>
          </p:cNvSpPr>
          <p:nvPr>
            <p:ph type="dt" sz="half" idx="10"/>
          </p:nvPr>
        </p:nvSpPr>
        <p:spPr/>
        <p:txBody>
          <a:bodyPr/>
          <a:lstStyle/>
          <a:p>
            <a:fld id="{99CE4B3D-E024-4841-B376-A6F2D56AD48E}" type="datetimeFigureOut">
              <a:rPr lang="es-CL" smtClean="0"/>
              <a:t>30-10-2020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13840658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99CE4B3D-E024-4841-B376-A6F2D56AD48E}" type="datetimeFigureOut">
              <a:rPr lang="es-CL" smtClean="0"/>
              <a:t>30-10-2020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995206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99CE4B3D-E024-4841-B376-A6F2D56AD48E}" type="datetimeFigureOut">
              <a:rPr lang="es-CL" smtClean="0"/>
              <a:t>30-10-2020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3824484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fecha 4"/>
          <p:cNvSpPr>
            <a:spLocks noGrp="1"/>
          </p:cNvSpPr>
          <p:nvPr>
            <p:ph type="dt" sz="half" idx="10"/>
          </p:nvPr>
        </p:nvSpPr>
        <p:spPr/>
        <p:txBody>
          <a:bodyPr/>
          <a:lstStyle/>
          <a:p>
            <a:fld id="{99CE4B3D-E024-4841-B376-A6F2D56AD48E}" type="datetimeFigureOut">
              <a:rPr lang="es-CL" smtClean="0"/>
              <a:t>30-10-2020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3338394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Marcador de fecha 6"/>
          <p:cNvSpPr>
            <a:spLocks noGrp="1"/>
          </p:cNvSpPr>
          <p:nvPr>
            <p:ph type="dt" sz="half" idx="10"/>
          </p:nvPr>
        </p:nvSpPr>
        <p:spPr/>
        <p:txBody>
          <a:bodyPr/>
          <a:lstStyle/>
          <a:p>
            <a:fld id="{99CE4B3D-E024-4841-B376-A6F2D56AD48E}" type="datetimeFigureOut">
              <a:rPr lang="es-CL" smtClean="0"/>
              <a:t>30-10-2020</a:t>
            </a:fld>
            <a:endParaRPr lang="es-CL"/>
          </a:p>
        </p:txBody>
      </p:sp>
      <p:sp>
        <p:nvSpPr>
          <p:cNvPr id="8" name="Marcador de pie de página 7"/>
          <p:cNvSpPr>
            <a:spLocks noGrp="1"/>
          </p:cNvSpPr>
          <p:nvPr>
            <p:ph type="ftr" sz="quarter" idx="11"/>
          </p:nvPr>
        </p:nvSpPr>
        <p:spPr/>
        <p:txBody>
          <a:bodyPr/>
          <a:lstStyle/>
          <a:p>
            <a:endParaRPr lang="es-CL"/>
          </a:p>
        </p:txBody>
      </p:sp>
      <p:sp>
        <p:nvSpPr>
          <p:cNvPr id="9" name="Marcador de número de diapositiva 8"/>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1540577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fecha 2"/>
          <p:cNvSpPr>
            <a:spLocks noGrp="1"/>
          </p:cNvSpPr>
          <p:nvPr>
            <p:ph type="dt" sz="half" idx="10"/>
          </p:nvPr>
        </p:nvSpPr>
        <p:spPr/>
        <p:txBody>
          <a:bodyPr/>
          <a:lstStyle/>
          <a:p>
            <a:fld id="{99CE4B3D-E024-4841-B376-A6F2D56AD48E}" type="datetimeFigureOut">
              <a:rPr lang="es-CL" smtClean="0"/>
              <a:t>30-10-2020</a:t>
            </a:fld>
            <a:endParaRPr lang="es-CL"/>
          </a:p>
        </p:txBody>
      </p:sp>
      <p:sp>
        <p:nvSpPr>
          <p:cNvPr id="4" name="Marcador de pie de página 3"/>
          <p:cNvSpPr>
            <a:spLocks noGrp="1"/>
          </p:cNvSpPr>
          <p:nvPr>
            <p:ph type="ftr" sz="quarter" idx="11"/>
          </p:nvPr>
        </p:nvSpPr>
        <p:spPr/>
        <p:txBody>
          <a:bodyPr/>
          <a:lstStyle/>
          <a:p>
            <a:endParaRPr lang="es-CL"/>
          </a:p>
        </p:txBody>
      </p:sp>
      <p:sp>
        <p:nvSpPr>
          <p:cNvPr id="5" name="Marcador de número de diapositiva 4"/>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2502735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99CE4B3D-E024-4841-B376-A6F2D56AD48E}" type="datetimeFigureOut">
              <a:rPr lang="es-CL" smtClean="0"/>
              <a:t>30-10-2020</a:t>
            </a:fld>
            <a:endParaRPr lang="es-CL"/>
          </a:p>
        </p:txBody>
      </p:sp>
      <p:sp>
        <p:nvSpPr>
          <p:cNvPr id="3" name="Marcador de pie de página 2"/>
          <p:cNvSpPr>
            <a:spLocks noGrp="1"/>
          </p:cNvSpPr>
          <p:nvPr>
            <p:ph type="ftr" sz="quarter" idx="11"/>
          </p:nvPr>
        </p:nvSpPr>
        <p:spPr/>
        <p:txBody>
          <a:bodyPr/>
          <a:lstStyle/>
          <a:p>
            <a:endParaRPr lang="es-CL"/>
          </a:p>
        </p:txBody>
      </p:sp>
      <p:sp>
        <p:nvSpPr>
          <p:cNvPr id="4" name="Marcador de número de diapositiva 3"/>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11934394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99CE4B3D-E024-4841-B376-A6F2D56AD48E}" type="datetimeFigureOut">
              <a:rPr lang="es-CL" smtClean="0"/>
              <a:t>30-10-2020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8810364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L"/>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99CE4B3D-E024-4841-B376-A6F2D56AD48E}" type="datetimeFigureOut">
              <a:rPr lang="es-CL" smtClean="0"/>
              <a:t>30-10-2020</a:t>
            </a:fld>
            <a:endParaRPr lang="es-CL"/>
          </a:p>
        </p:txBody>
      </p:sp>
      <p:sp>
        <p:nvSpPr>
          <p:cNvPr id="6" name="Marcador de pie de página 5"/>
          <p:cNvSpPr>
            <a:spLocks noGrp="1"/>
          </p:cNvSpPr>
          <p:nvPr>
            <p:ph type="ftr" sz="quarter" idx="11"/>
          </p:nvPr>
        </p:nvSpPr>
        <p:spPr/>
        <p:txBody>
          <a:bodyPr/>
          <a:lstStyle/>
          <a:p>
            <a:endParaRPr lang="es-CL"/>
          </a:p>
        </p:txBody>
      </p:sp>
      <p:sp>
        <p:nvSpPr>
          <p:cNvPr id="7" name="Marcador de número de diapositiva 6"/>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2505821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99CE4B3D-E024-4841-B376-A6F2D56AD48E}" type="datetimeFigureOut">
              <a:rPr lang="es-CL" smtClean="0"/>
              <a:t>30-10-2020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1593154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L"/>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10"/>
          </p:nvPr>
        </p:nvSpPr>
        <p:spPr/>
        <p:txBody>
          <a:bodyPr/>
          <a:lstStyle/>
          <a:p>
            <a:fld id="{99CE4B3D-E024-4841-B376-A6F2D56AD48E}" type="datetimeFigureOut">
              <a:rPr lang="es-CL" smtClean="0"/>
              <a:t>30-10-2020</a:t>
            </a:fld>
            <a:endParaRPr lang="es-CL"/>
          </a:p>
        </p:txBody>
      </p:sp>
      <p:sp>
        <p:nvSpPr>
          <p:cNvPr id="5" name="Marcador de pie de página 4"/>
          <p:cNvSpPr>
            <a:spLocks noGrp="1"/>
          </p:cNvSpPr>
          <p:nvPr>
            <p:ph type="ftr" sz="quarter" idx="11"/>
          </p:nvPr>
        </p:nvSpPr>
        <p:spPr/>
        <p:txBody>
          <a:bodyPr/>
          <a:lstStyle/>
          <a:p>
            <a:endParaRPr lang="es-CL"/>
          </a:p>
        </p:txBody>
      </p:sp>
      <p:sp>
        <p:nvSpPr>
          <p:cNvPr id="6" name="Marcador de número de diapositiva 5"/>
          <p:cNvSpPr>
            <a:spLocks noGrp="1"/>
          </p:cNvSpPr>
          <p:nvPr>
            <p:ph type="sldNum" sz="quarter" idx="12"/>
          </p:nvPr>
        </p:nvSpPr>
        <p:spPr/>
        <p:txBody>
          <a:bodyPr/>
          <a:lstStyle/>
          <a:p>
            <a:fld id="{3BD205D1-31B1-4A29-93C5-415E28F5D6DF}" type="slidenum">
              <a:rPr lang="es-CL" smtClean="0"/>
              <a:t>‹Nº›</a:t>
            </a:fld>
            <a:endParaRPr lang="es-CL"/>
          </a:p>
        </p:txBody>
      </p:sp>
    </p:spTree>
    <p:extLst>
      <p:ext uri="{BB962C8B-B14F-4D97-AF65-F5344CB8AC3E}">
        <p14:creationId xmlns:p14="http://schemas.microsoft.com/office/powerpoint/2010/main" val="1653646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CE4B3D-E024-4841-B376-A6F2D56AD48E}" type="datetimeFigureOut">
              <a:rPr lang="es-CL" smtClean="0"/>
              <a:t>30-10-2020</a:t>
            </a:fld>
            <a:endParaRPr lang="es-CL"/>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D205D1-31B1-4A29-93C5-415E28F5D6DF}" type="slidenum">
              <a:rPr lang="es-CL" smtClean="0"/>
              <a:t>‹Nº›</a:t>
            </a:fld>
            <a:endParaRPr lang="es-CL"/>
          </a:p>
        </p:txBody>
      </p:sp>
    </p:spTree>
    <p:extLst>
      <p:ext uri="{BB962C8B-B14F-4D97-AF65-F5344CB8AC3E}">
        <p14:creationId xmlns:p14="http://schemas.microsoft.com/office/powerpoint/2010/main" val="2667082620"/>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2.jpe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tmp"/><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tmp"/><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tmp"/><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tmp"/><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16.tmp"/><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32.xml.rels><?xml version="1.0" encoding="UTF-8" standalone="yes"?>
<Relationships xmlns="http://schemas.openxmlformats.org/package/2006/relationships"><Relationship Id="rId3" Type="http://schemas.openxmlformats.org/officeDocument/2006/relationships/image" Target="../media/image20.tmp"/><Relationship Id="rId2" Type="http://schemas.openxmlformats.org/officeDocument/2006/relationships/image" Target="../media/image19.tmp"/><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3.xml.rels><?xml version="1.0" encoding="UTF-8" standalone="yes"?>
<Relationships xmlns="http://schemas.openxmlformats.org/package/2006/relationships"><Relationship Id="rId3" Type="http://schemas.openxmlformats.org/officeDocument/2006/relationships/image" Target="../media/image22.tmp"/><Relationship Id="rId2" Type="http://schemas.openxmlformats.org/officeDocument/2006/relationships/image" Target="../media/image21.tmp"/><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23.tmp"/></Relationships>
</file>

<file path=ppt/slides/_rels/slide34.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image" Target="../media/image24.tmp"/><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6.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7.tmp"/><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8.tmp"/><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png"/></Relationships>
</file>

<file path=ppt/slides/_rels/slide4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tmp"/><Relationship Id="rId2" Type="http://schemas.openxmlformats.org/officeDocument/2006/relationships/image" Target="../media/image34.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7.xml.rels><?xml version="1.0" encoding="UTF-8" standalone="yes"?>
<Relationships xmlns="http://schemas.openxmlformats.org/package/2006/relationships"><Relationship Id="rId3" Type="http://schemas.openxmlformats.org/officeDocument/2006/relationships/image" Target="../media/image37.tmp"/><Relationship Id="rId2" Type="http://schemas.openxmlformats.org/officeDocument/2006/relationships/image" Target="../media/image36.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8.xml.rels><?xml version="1.0" encoding="UTF-8" standalone="yes"?>
<Relationships xmlns="http://schemas.openxmlformats.org/package/2006/relationships"><Relationship Id="rId3" Type="http://schemas.openxmlformats.org/officeDocument/2006/relationships/image" Target="../media/image39.tmp"/><Relationship Id="rId2" Type="http://schemas.openxmlformats.org/officeDocument/2006/relationships/image" Target="../media/image38.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9.xml.rels><?xml version="1.0" encoding="UTF-8" standalone="yes"?>
<Relationships xmlns="http://schemas.openxmlformats.org/package/2006/relationships"><Relationship Id="rId3" Type="http://schemas.openxmlformats.org/officeDocument/2006/relationships/image" Target="../media/image41.tmp"/><Relationship Id="rId2" Type="http://schemas.openxmlformats.org/officeDocument/2006/relationships/image" Target="../media/image40.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2.tmp"/><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3.tmp"/><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4.tmp"/><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5.tmp"/><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6.tmp"/><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tmp"/><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52.jpg"/><Relationship Id="rId4" Type="http://schemas.openxmlformats.org/officeDocument/2006/relationships/image" Target="../media/image51.jpg"/></Relationships>
</file>

<file path=ppt/slides/_rels/slide5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9.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2.tmp"/><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5.tmp"/><Relationship Id="rId2" Type="http://schemas.openxmlformats.org/officeDocument/2006/relationships/image" Target="../media/image64.pn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8.xml.rels><?xml version="1.0" encoding="UTF-8" standalone="yes"?>
<Relationships xmlns="http://schemas.openxmlformats.org/package/2006/relationships"><Relationship Id="rId3" Type="http://schemas.openxmlformats.org/officeDocument/2006/relationships/image" Target="../media/image67.tmp"/><Relationship Id="rId2" Type="http://schemas.openxmlformats.org/officeDocument/2006/relationships/image" Target="../media/image66.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69.xml.rels><?xml version="1.0" encoding="UTF-8" standalone="yes"?>
<Relationships xmlns="http://schemas.openxmlformats.org/package/2006/relationships"><Relationship Id="rId3" Type="http://schemas.openxmlformats.org/officeDocument/2006/relationships/image" Target="../media/image69.tmp"/><Relationship Id="rId2" Type="http://schemas.openxmlformats.org/officeDocument/2006/relationships/image" Target="../media/image68.tmp"/><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70.tmp"/></Relationships>
</file>

<file path=ppt/slides/_rels/slide70.xml.rels><?xml version="1.0" encoding="UTF-8" standalone="yes"?>
<Relationships xmlns="http://schemas.openxmlformats.org/package/2006/relationships"><Relationship Id="rId3" Type="http://schemas.openxmlformats.org/officeDocument/2006/relationships/image" Target="../media/image72.tmp"/><Relationship Id="rId2" Type="http://schemas.openxmlformats.org/officeDocument/2006/relationships/image" Target="../media/image71.tmp"/><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73.tmp"/></Relationships>
</file>

<file path=ppt/slides/_rels/slide71.xml.rels><?xml version="1.0" encoding="UTF-8" standalone="yes"?>
<Relationships xmlns="http://schemas.openxmlformats.org/package/2006/relationships"><Relationship Id="rId3" Type="http://schemas.openxmlformats.org/officeDocument/2006/relationships/image" Target="../media/image75.tmp"/><Relationship Id="rId2" Type="http://schemas.openxmlformats.org/officeDocument/2006/relationships/image" Target="../media/image74.tmp"/><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76.tmp"/></Relationships>
</file>

<file path=ppt/slides/_rels/slide7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7.tmp"/><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8.tmp"/><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9.tmp"/><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0.tmp"/><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1.tmp"/><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2.tmp"/><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3.tmp"/><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4.tmp"/><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86.tmp"/><Relationship Id="rId2" Type="http://schemas.openxmlformats.org/officeDocument/2006/relationships/image" Target="../media/image85.tmp"/><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88.tmp"/><Relationship Id="rId4" Type="http://schemas.openxmlformats.org/officeDocument/2006/relationships/image" Target="../media/image87.tmp"/></Relationships>
</file>

<file path=ppt/slides/_rels/slide81.xml.rels><?xml version="1.0" encoding="UTF-8" standalone="yes"?>
<Relationships xmlns="http://schemas.openxmlformats.org/package/2006/relationships"><Relationship Id="rId3" Type="http://schemas.openxmlformats.org/officeDocument/2006/relationships/image" Target="../media/image90.tmp"/><Relationship Id="rId2" Type="http://schemas.openxmlformats.org/officeDocument/2006/relationships/image" Target="../media/image89.tmp"/><Relationship Id="rId1" Type="http://schemas.openxmlformats.org/officeDocument/2006/relationships/slideLayout" Target="../slideLayouts/slideLayout2.xml"/><Relationship Id="rId5" Type="http://schemas.openxmlformats.org/officeDocument/2006/relationships/image" Target="../media/image2.jpeg"/><Relationship Id="rId4" Type="http://schemas.openxmlformats.org/officeDocument/2006/relationships/image" Target="../media/image91.tmp"/></Relationships>
</file>

<file path=ppt/slides/_rels/slide82.xml.rels><?xml version="1.0" encoding="UTF-8" standalone="yes"?>
<Relationships xmlns="http://schemas.openxmlformats.org/package/2006/relationships"><Relationship Id="rId3" Type="http://schemas.openxmlformats.org/officeDocument/2006/relationships/image" Target="../media/image93.tmp"/><Relationship Id="rId2" Type="http://schemas.openxmlformats.org/officeDocument/2006/relationships/image" Target="../media/image92.tmp"/><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95.tmp"/><Relationship Id="rId4" Type="http://schemas.openxmlformats.org/officeDocument/2006/relationships/image" Target="../media/image94.tmp"/></Relationships>
</file>

<file path=ppt/slides/_rels/slide83.xml.rels><?xml version="1.0" encoding="UTF-8" standalone="yes"?>
<Relationships xmlns="http://schemas.openxmlformats.org/package/2006/relationships"><Relationship Id="rId3" Type="http://schemas.openxmlformats.org/officeDocument/2006/relationships/image" Target="../media/image97.tmp"/><Relationship Id="rId2" Type="http://schemas.openxmlformats.org/officeDocument/2006/relationships/image" Target="../media/image96.tmp"/><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99.tmp"/><Relationship Id="rId4" Type="http://schemas.openxmlformats.org/officeDocument/2006/relationships/image" Target="../media/image98.tmp"/></Relationships>
</file>

<file path=ppt/slides/_rels/slide84.xml.rels><?xml version="1.0" encoding="UTF-8" standalone="yes"?>
<Relationships xmlns="http://schemas.openxmlformats.org/package/2006/relationships"><Relationship Id="rId3" Type="http://schemas.openxmlformats.org/officeDocument/2006/relationships/image" Target="../media/image101.tmp"/><Relationship Id="rId2" Type="http://schemas.openxmlformats.org/officeDocument/2006/relationships/image" Target="../media/image100.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5.xml.rels><?xml version="1.0" encoding="UTF-8" standalone="yes"?>
<Relationships xmlns="http://schemas.openxmlformats.org/package/2006/relationships"><Relationship Id="rId3" Type="http://schemas.openxmlformats.org/officeDocument/2006/relationships/image" Target="../media/image103.tmp"/><Relationship Id="rId2" Type="http://schemas.openxmlformats.org/officeDocument/2006/relationships/image" Target="../media/image102.tmp"/><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86.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105.tmp"/><Relationship Id="rId7" Type="http://schemas.openxmlformats.org/officeDocument/2006/relationships/image" Target="../media/image109.tmp"/><Relationship Id="rId2" Type="http://schemas.openxmlformats.org/officeDocument/2006/relationships/image" Target="../media/image104.tmp"/><Relationship Id="rId1" Type="http://schemas.openxmlformats.org/officeDocument/2006/relationships/slideLayout" Target="../slideLayouts/slideLayout2.xml"/><Relationship Id="rId6" Type="http://schemas.openxmlformats.org/officeDocument/2006/relationships/image" Target="../media/image108.tmp"/><Relationship Id="rId5" Type="http://schemas.openxmlformats.org/officeDocument/2006/relationships/image" Target="../media/image107.tmp"/><Relationship Id="rId4" Type="http://schemas.openxmlformats.org/officeDocument/2006/relationships/image" Target="../media/image106.tmp"/></Relationships>
</file>

<file path=ppt/slides/_rels/slide87.xml.rels><?xml version="1.0" encoding="UTF-8" standalone="yes"?>
<Relationships xmlns="http://schemas.openxmlformats.org/package/2006/relationships"><Relationship Id="rId3" Type="http://schemas.openxmlformats.org/officeDocument/2006/relationships/image" Target="../media/image111.tmp"/><Relationship Id="rId2" Type="http://schemas.openxmlformats.org/officeDocument/2006/relationships/image" Target="../media/image110.tmp"/><Relationship Id="rId1" Type="http://schemas.openxmlformats.org/officeDocument/2006/relationships/slideLayout" Target="../slideLayouts/slideLayout2.xml"/><Relationship Id="rId6" Type="http://schemas.openxmlformats.org/officeDocument/2006/relationships/image" Target="../media/image2.jpeg"/><Relationship Id="rId5" Type="http://schemas.openxmlformats.org/officeDocument/2006/relationships/image" Target="../media/image113.tmp"/><Relationship Id="rId4" Type="http://schemas.openxmlformats.org/officeDocument/2006/relationships/image" Target="../media/image112.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948757" y="435703"/>
            <a:ext cx="6989523" cy="2167004"/>
          </a:xfr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a:normAutofit/>
          </a:bodyPr>
          <a:lstStyle/>
          <a:p>
            <a:r>
              <a:rPr lang="es-CL" dirty="0"/>
              <a:t>Manejo de sustancias peligrosas</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448" y="3021448"/>
            <a:ext cx="5962184" cy="3201082"/>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
        <p:nvSpPr>
          <p:cNvPr id="5" name="Subtítulo 2"/>
          <p:cNvSpPr>
            <a:spLocks noGrp="1"/>
          </p:cNvSpPr>
          <p:nvPr>
            <p:ph type="subTitle" idx="1"/>
          </p:nvPr>
        </p:nvSpPr>
        <p:spPr>
          <a:xfrm>
            <a:off x="6300859" y="3585409"/>
            <a:ext cx="5112568" cy="1399870"/>
          </a:xfrm>
        </p:spPr>
        <p:txBody>
          <a:bodyPr>
            <a:normAutofit fontScale="47500" lnSpcReduction="20000"/>
          </a:bodyPr>
          <a:lstStyle/>
          <a:p>
            <a:endParaRPr lang="es-CL" dirty="0" smtClean="0"/>
          </a:p>
          <a:p>
            <a:r>
              <a:rPr lang="es-CL" sz="3300" dirty="0" smtClean="0"/>
              <a:t>César Antonio Campos Rojas</a:t>
            </a:r>
          </a:p>
          <a:p>
            <a:r>
              <a:rPr lang="es-CL" sz="3300" dirty="0" smtClean="0"/>
              <a:t>Ingeniero en Prevención de Riesgos</a:t>
            </a:r>
          </a:p>
          <a:p>
            <a:r>
              <a:rPr lang="es-CL" sz="3300" dirty="0" smtClean="0"/>
              <a:t>Master en Higiene Ocupacional</a:t>
            </a:r>
          </a:p>
          <a:p>
            <a:r>
              <a:rPr lang="es-CL" sz="3300" dirty="0" smtClean="0"/>
              <a:t>Certificación en Calidad, Medio Ambiente y Seguridad</a:t>
            </a:r>
          </a:p>
          <a:p>
            <a:endParaRPr lang="es-CL" dirty="0"/>
          </a:p>
        </p:txBody>
      </p:sp>
    </p:spTree>
    <p:extLst>
      <p:ext uri="{BB962C8B-B14F-4D97-AF65-F5344CB8AC3E}">
        <p14:creationId xmlns:p14="http://schemas.microsoft.com/office/powerpoint/2010/main" val="973396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24424" y="416200"/>
            <a:ext cx="10515600" cy="1325563"/>
          </a:xfrm>
        </p:spPr>
        <p:txBody>
          <a:bodyPr>
            <a:normAutofit/>
          </a:bodyPr>
          <a:lstStyle/>
          <a:p>
            <a:pPr algn="ctr"/>
            <a:r>
              <a:rPr lang="es-CL" sz="2800" b="1" dirty="0" smtClean="0"/>
              <a:t>OBJETIVOS</a:t>
            </a:r>
            <a:endParaRPr lang="es-CL" sz="2800" b="1"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
        <p:nvSpPr>
          <p:cNvPr id="5" name="Rectángulo 4"/>
          <p:cNvSpPr/>
          <p:nvPr/>
        </p:nvSpPr>
        <p:spPr>
          <a:xfrm>
            <a:off x="1244253" y="1520879"/>
            <a:ext cx="9089720" cy="1856919"/>
          </a:xfrm>
          <a:prstGeom prst="rect">
            <a:avLst/>
          </a:prstGeom>
        </p:spPr>
        <p:txBody>
          <a:bodyPr wrap="square">
            <a:spAutoFit/>
          </a:bodyPr>
          <a:lstStyle/>
          <a:p>
            <a:pPr algn="just">
              <a:lnSpc>
                <a:spcPct val="150000"/>
              </a:lnSpc>
              <a:spcAft>
                <a:spcPts val="800"/>
              </a:spcAft>
            </a:pPr>
            <a:r>
              <a:rPr lang="es-CL" b="1" dirty="0">
                <a:latin typeface="Calibri" panose="020F0502020204030204" pitchFamily="34" charset="0"/>
                <a:ea typeface="Calibri" panose="020F0502020204030204" pitchFamily="34" charset="0"/>
                <a:cs typeface="Times New Roman" panose="02020603050405020304" pitchFamily="18" charset="0"/>
              </a:rPr>
              <a:t>Objetivos específicos</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s-CL" dirty="0">
                <a:solidFill>
                  <a:srgbClr val="000000"/>
                </a:solidFill>
                <a:latin typeface="Calibri" panose="020F0502020204030204" pitchFamily="34" charset="0"/>
                <a:ea typeface="Calibri" panose="020F0502020204030204" pitchFamily="34" charset="0"/>
                <a:cs typeface="Calibri" panose="020F0502020204030204" pitchFamily="34" charset="0"/>
              </a:rPr>
              <a:t>Conocer el marco reglamentario de las sustancias y mercancías peligrosas en el país.</a:t>
            </a:r>
            <a:endParaRPr lang="es-CL" sz="1600" dirty="0">
              <a:latin typeface="Noto Sans Symbols"/>
              <a:ea typeface="Noto Sans Symbols"/>
              <a:cs typeface="Noto Sans Symbols"/>
            </a:endParaRPr>
          </a:p>
          <a:p>
            <a:pPr marL="342900" lvl="0" indent="-342900" algn="just">
              <a:lnSpc>
                <a:spcPct val="150000"/>
              </a:lnSpc>
              <a:spcAft>
                <a:spcPts val="0"/>
              </a:spcAft>
              <a:buFont typeface="Arial" panose="020B0604020202020204" pitchFamily="34" charset="0"/>
              <a:buChar char="●"/>
            </a:pPr>
            <a:r>
              <a:rPr lang="es-CL" dirty="0">
                <a:solidFill>
                  <a:srgbClr val="000000"/>
                </a:solidFill>
                <a:latin typeface="Calibri" panose="020F0502020204030204" pitchFamily="34" charset="0"/>
                <a:ea typeface="Calibri" panose="020F0502020204030204" pitchFamily="34" charset="0"/>
                <a:cs typeface="Calibri" panose="020F0502020204030204" pitchFamily="34" charset="0"/>
              </a:rPr>
              <a:t>Aplicar los diferentes cuerpos legales que regulan el uso, manejo y almacenamiento de las sustancias y mercancías peligrosas.</a:t>
            </a:r>
            <a:endParaRPr lang="es-CL" sz="1600" dirty="0">
              <a:effectLst/>
              <a:latin typeface="Noto Sans Symbols"/>
              <a:ea typeface="Noto Sans Symbols"/>
              <a:cs typeface="Noto Sans Symbols"/>
            </a:endParaRPr>
          </a:p>
        </p:txBody>
      </p:sp>
      <p:sp>
        <p:nvSpPr>
          <p:cNvPr id="6" name="Rectángulo 5"/>
          <p:cNvSpPr/>
          <p:nvPr/>
        </p:nvSpPr>
        <p:spPr>
          <a:xfrm>
            <a:off x="1244253" y="3477134"/>
            <a:ext cx="9300574" cy="1831271"/>
          </a:xfrm>
          <a:prstGeom prst="rect">
            <a:avLst/>
          </a:prstGeom>
        </p:spPr>
        <p:txBody>
          <a:bodyPr wrap="square">
            <a:spAutoFit/>
          </a:bodyPr>
          <a:lstStyle/>
          <a:p>
            <a:pPr algn="just">
              <a:spcAft>
                <a:spcPts val="0"/>
              </a:spcAft>
            </a:pPr>
            <a:r>
              <a:rPr lang="es-CL" sz="1600" b="1" dirty="0">
                <a:latin typeface="Calibri" panose="020F0502020204030204" pitchFamily="34" charset="0"/>
                <a:ea typeface="Calibri" panose="020F0502020204030204" pitchFamily="34" charset="0"/>
                <a:cs typeface="Times New Roman" panose="02020603050405020304" pitchFamily="18" charset="0"/>
              </a:rPr>
              <a:t>Objetivos General </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algn="just">
              <a:spcAft>
                <a:spcPts val="0"/>
              </a:spcAft>
            </a:pPr>
            <a:r>
              <a:rPr lang="es-CL"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50000"/>
              </a:lnSpc>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Entregar a los participantes fundamentos teóricos, jurídicos y elementos técnicos que les permitan establecer e implementar sistemas de manejo y control de sustancias peligrosas en sus instalaciones.</a:t>
            </a:r>
            <a:endParaRPr lang="es-CL"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16690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6846" y="539491"/>
            <a:ext cx="10515600" cy="1325563"/>
          </a:xfrm>
        </p:spPr>
        <p:txBody>
          <a:bodyPr>
            <a:normAutofit fontScale="90000"/>
          </a:bodyPr>
          <a:lstStyle/>
          <a:p>
            <a:pPr algn="ctr"/>
            <a:r>
              <a:rPr lang="es-CL" b="1" dirty="0"/>
              <a:t>Módulo I: Introducción a la Gestión de las Sustancias Peligrosas.</a:t>
            </a:r>
            <a:r>
              <a:rPr lang="es-CL" dirty="0"/>
              <a:t/>
            </a:r>
            <a:br>
              <a:rPr lang="es-CL" dirty="0"/>
            </a:br>
            <a:endParaRPr lang="es-CL" b="1"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
        <p:nvSpPr>
          <p:cNvPr id="3" name="Rectángulo 2"/>
          <p:cNvSpPr/>
          <p:nvPr/>
        </p:nvSpPr>
        <p:spPr>
          <a:xfrm>
            <a:off x="576197" y="1693629"/>
            <a:ext cx="11398685" cy="4570482"/>
          </a:xfrm>
          <a:prstGeom prst="rect">
            <a:avLst/>
          </a:prstGeom>
        </p:spPr>
        <p:txBody>
          <a:bodyPr wrap="square">
            <a:spAutoFit/>
          </a:bodyPr>
          <a:lstStyle/>
          <a:p>
            <a:pPr marL="342900" lvl="0" indent="-342900" algn="just">
              <a:lnSpc>
                <a:spcPct val="150000"/>
              </a:lnSpc>
              <a:spcAft>
                <a:spcPts val="0"/>
              </a:spcAft>
              <a:buFont typeface="Arial" panose="020B0604020202020204" pitchFamily="34" charset="0"/>
              <a:buChar char="●"/>
            </a:pPr>
            <a:r>
              <a:rPr lang="es-CL" dirty="0">
                <a:latin typeface="Noto Sans Symbols"/>
                <a:ea typeface="Noto Sans Symbols"/>
                <a:cs typeface="Noto Sans Symbols"/>
              </a:rPr>
              <a:t>Eventos y accidentes relacionados al manejo de sustancias peligrosas, efectos y consecuencias; </a:t>
            </a:r>
            <a:endParaRPr lang="es-CL" sz="1600" dirty="0">
              <a:latin typeface="Noto Sans Symbols"/>
              <a:ea typeface="Noto Sans Symbols"/>
              <a:cs typeface="Noto Sans Symbols"/>
            </a:endParaRPr>
          </a:p>
          <a:p>
            <a:pPr marL="457200" algn="just">
              <a:lnSpc>
                <a:spcPct val="150000"/>
              </a:lnSpc>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s-CL" dirty="0">
                <a:latin typeface="Noto Sans Symbols"/>
                <a:ea typeface="Noto Sans Symbols"/>
                <a:cs typeface="Noto Sans Symbols"/>
              </a:rPr>
              <a:t>Criterios para evaluar la probabilidad de riesgo en el manejo de sustancias peligrosas; </a:t>
            </a:r>
            <a:endParaRPr lang="es-CL" sz="1600" dirty="0">
              <a:latin typeface="Noto Sans Symbols"/>
              <a:ea typeface="Noto Sans Symbols"/>
              <a:cs typeface="Noto Sans Symbols"/>
            </a:endParaRPr>
          </a:p>
          <a:p>
            <a:pPr>
              <a:spcAft>
                <a:spcPts val="0"/>
              </a:spcAft>
            </a:pPr>
            <a:r>
              <a:rPr lang="es-CL"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50000"/>
              </a:lnSpc>
              <a:spcAft>
                <a:spcPts val="0"/>
              </a:spcAft>
              <a:buFont typeface="Arial" panose="020B0604020202020204" pitchFamily="34" charset="0"/>
              <a:buChar char="●"/>
            </a:pPr>
            <a:r>
              <a:rPr lang="es-CL" dirty="0">
                <a:latin typeface="Noto Sans Symbols"/>
                <a:ea typeface="Noto Sans Symbols"/>
                <a:cs typeface="Noto Sans Symbols"/>
              </a:rPr>
              <a:t>Conceptos y definiciones relacionados a la gestión de sustancias peligrosas; </a:t>
            </a:r>
            <a:endParaRPr lang="es-CL" sz="1600" dirty="0">
              <a:latin typeface="Noto Sans Symbols"/>
              <a:ea typeface="Noto Sans Symbols"/>
              <a:cs typeface="Noto Sans Symbols"/>
            </a:endParaRPr>
          </a:p>
          <a:p>
            <a:pPr>
              <a:spcAft>
                <a:spcPts val="0"/>
              </a:spcAft>
            </a:pPr>
            <a:r>
              <a:rPr lang="es-CL"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50000"/>
              </a:lnSpc>
              <a:spcAft>
                <a:spcPts val="0"/>
              </a:spcAft>
              <a:buFont typeface="Arial" panose="020B0604020202020204" pitchFamily="34" charset="0"/>
              <a:buChar char="●"/>
            </a:pPr>
            <a:r>
              <a:rPr lang="es-CL" dirty="0">
                <a:latin typeface="Noto Sans Symbols"/>
                <a:ea typeface="Noto Sans Symbols"/>
                <a:cs typeface="Noto Sans Symbols"/>
              </a:rPr>
              <a:t>Higiene industrial y los factores de riesgo en el trabajo; límites permisibles de exposición, determinación de riesgos de enfermedades ocupacionales.</a:t>
            </a:r>
            <a:endParaRPr lang="es-CL" sz="1600" dirty="0">
              <a:latin typeface="Noto Sans Symbols"/>
              <a:ea typeface="Noto Sans Symbols"/>
              <a:cs typeface="Noto Sans Symbols"/>
            </a:endParaRPr>
          </a:p>
          <a:p>
            <a:pPr>
              <a:spcAft>
                <a:spcPts val="0"/>
              </a:spcAft>
            </a:pPr>
            <a:r>
              <a:rPr lang="es-CL" sz="1600"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50000"/>
              </a:lnSpc>
              <a:spcAft>
                <a:spcPts val="0"/>
              </a:spcAft>
              <a:buFont typeface="Arial" panose="020B0604020202020204" pitchFamily="34" charset="0"/>
              <a:buChar char="●"/>
            </a:pPr>
            <a:r>
              <a:rPr lang="es-CL" dirty="0">
                <a:latin typeface="Noto Sans Symbols"/>
                <a:ea typeface="Noto Sans Symbols"/>
                <a:cs typeface="Noto Sans Symbols"/>
              </a:rPr>
              <a:t>Identificación de peligros, evaluación de riesgos y determinación de medidas de control;</a:t>
            </a:r>
            <a:endParaRPr lang="es-CL" sz="1600" dirty="0">
              <a:latin typeface="Noto Sans Symbols"/>
              <a:ea typeface="Noto Sans Symbols"/>
              <a:cs typeface="Noto Sans Symbols"/>
            </a:endParaRPr>
          </a:p>
          <a:p>
            <a:pPr algn="just">
              <a:lnSpc>
                <a:spcPct val="150000"/>
              </a:lnSpc>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endParaRPr lang="es-CL" sz="1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0"/>
              </a:spcAft>
              <a:buFont typeface="Arial" panose="020B0604020202020204" pitchFamily="34" charset="0"/>
              <a:buChar char="●"/>
            </a:pPr>
            <a:r>
              <a:rPr lang="es-CL" dirty="0">
                <a:latin typeface="Noto Sans Symbols"/>
                <a:ea typeface="Noto Sans Symbols"/>
                <a:cs typeface="Noto Sans Symbols"/>
              </a:rPr>
              <a:t>Identificación de las etapas existentes en el manejo de sustancias peligrosas;</a:t>
            </a:r>
            <a:endParaRPr lang="es-CL" sz="1600" dirty="0">
              <a:effectLst/>
              <a:latin typeface="Noto Sans Symbols"/>
              <a:ea typeface="Noto Sans Symbols"/>
              <a:cs typeface="Noto Sans Symbols"/>
            </a:endParaRPr>
          </a:p>
        </p:txBody>
      </p:sp>
    </p:spTree>
    <p:extLst>
      <p:ext uri="{BB962C8B-B14F-4D97-AF65-F5344CB8AC3E}">
        <p14:creationId xmlns:p14="http://schemas.microsoft.com/office/powerpoint/2010/main" val="41963999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3778" y="539491"/>
            <a:ext cx="10515600" cy="875950"/>
          </a:xfrm>
        </p:spPr>
        <p:txBody>
          <a:bodyPr>
            <a:normAutofit fontScale="90000"/>
          </a:bodyPr>
          <a:lstStyle/>
          <a:p>
            <a:pPr algn="ctr"/>
            <a:r>
              <a:rPr lang="es-CL" sz="3100" b="1" dirty="0"/>
              <a:t>Módulo II: Requisitos Legales Nacionales e Internacionales Aplicables al Manejo de Sustancias Peligrosas.</a:t>
            </a:r>
            <a:r>
              <a:rPr lang="es-CL" dirty="0"/>
              <a:t/>
            </a:r>
            <a:br>
              <a:rPr lang="es-CL" dirty="0"/>
            </a:br>
            <a:endParaRPr lang="es-CL" b="1"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
        <p:nvSpPr>
          <p:cNvPr id="3" name="Rectángulo 2"/>
          <p:cNvSpPr/>
          <p:nvPr/>
        </p:nvSpPr>
        <p:spPr>
          <a:xfrm>
            <a:off x="576197" y="1693629"/>
            <a:ext cx="11398685" cy="416011"/>
          </a:xfrm>
          <a:prstGeom prst="rect">
            <a:avLst/>
          </a:prstGeom>
        </p:spPr>
        <p:txBody>
          <a:bodyPr wrap="square">
            <a:spAutoFit/>
          </a:bodyPr>
          <a:lstStyle/>
          <a:p>
            <a:pPr marL="342900" lvl="0" indent="-342900" algn="just">
              <a:lnSpc>
                <a:spcPct val="150000"/>
              </a:lnSpc>
              <a:spcAft>
                <a:spcPts val="0"/>
              </a:spcAft>
              <a:buFont typeface="Arial" panose="020B0604020202020204" pitchFamily="34" charset="0"/>
              <a:buChar char="●"/>
            </a:pPr>
            <a:endParaRPr lang="es-CL" sz="1600" dirty="0">
              <a:effectLst/>
              <a:latin typeface="Noto Sans Symbols"/>
              <a:ea typeface="Noto Sans Symbols"/>
              <a:cs typeface="Noto Sans Symbols"/>
            </a:endParaRPr>
          </a:p>
        </p:txBody>
      </p:sp>
      <p:sp>
        <p:nvSpPr>
          <p:cNvPr id="5" name="Rectángulo 4"/>
          <p:cNvSpPr/>
          <p:nvPr/>
        </p:nvSpPr>
        <p:spPr>
          <a:xfrm>
            <a:off x="576197" y="1443108"/>
            <a:ext cx="8705589" cy="4247317"/>
          </a:xfrm>
          <a:prstGeom prst="rect">
            <a:avLst/>
          </a:prstGeom>
        </p:spPr>
        <p:txBody>
          <a:bodyPr wrap="square">
            <a:spAutoFit/>
          </a:bodyPr>
          <a:lstStyle/>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Marco legal nacional e internacional</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Ley 16744 Seguro Obligatorio de Accidente y Enfermedades Profesionales;</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Decreto con Fuerza de Ley N° 745, Código Sanitario; </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Decreto N° 594, Sobre Condiciones Sanitarias y Ambientales en los lugares de trabajo; </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Decreto Supremo N° 298, Transporte de Cargas Peligrosas;</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Decreto Supremo N° 43, Reglamento de Almacenamiento de Sustancias Peligrosas;</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Decreto Supremo N° 148, Manejo de Residuos Peligrosos;</a:t>
            </a:r>
          </a:p>
          <a:p>
            <a:pPr>
              <a:spcAft>
                <a:spcPts val="0"/>
              </a:spcAft>
            </a:pPr>
            <a:r>
              <a:rPr lang="es-CL" dirty="0">
                <a:latin typeface="Calibri" panose="020F0502020204030204" pitchFamily="34" charset="0"/>
                <a:ea typeface="Calibri" panose="020F0502020204030204" pitchFamily="34" charset="0"/>
                <a:cs typeface="Times New Roman" panose="02020603050405020304" pitchFamily="18" charset="0"/>
              </a:rPr>
              <a:t> </a:t>
            </a:r>
          </a:p>
          <a:p>
            <a:pPr marL="342900" lvl="0" indent="-342900">
              <a:spcAft>
                <a:spcPts val="0"/>
              </a:spcAft>
              <a:buFont typeface="Symbol" panose="05050102010706020507" pitchFamily="18" charset="2"/>
              <a:buChar char=""/>
            </a:pPr>
            <a:r>
              <a:rPr lang="es-CL" dirty="0">
                <a:latin typeface="Calibri" panose="020F0502020204030204" pitchFamily="34" charset="0"/>
                <a:ea typeface="Calibri" panose="020F0502020204030204" pitchFamily="34" charset="0"/>
                <a:cs typeface="Times New Roman" panose="02020603050405020304" pitchFamily="18" charset="0"/>
              </a:rPr>
              <a:t>Norma Chilena 382: Sustancias Peligrosas – Terminología y clasificación general.</a:t>
            </a:r>
            <a:endParaRPr lang="es-CL"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41575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639445"/>
            <a:ext cx="10515600" cy="1325563"/>
          </a:xfrm>
        </p:spPr>
        <p:txBody>
          <a:bodyPr/>
          <a:lstStyle/>
          <a:p>
            <a:r>
              <a:rPr lang="es-CL" b="1" dirty="0" smtClean="0"/>
              <a:t>¿Qué es una sustancia peligrosa</a:t>
            </a:r>
            <a:r>
              <a:rPr lang="es-CL" dirty="0" smtClean="0"/>
              <a:t>?</a:t>
            </a:r>
            <a:endParaRPr lang="es-CL" dirty="0"/>
          </a:p>
        </p:txBody>
      </p:sp>
      <p:sp>
        <p:nvSpPr>
          <p:cNvPr id="3" name="Marcador de contenido 2"/>
          <p:cNvSpPr>
            <a:spLocks noGrp="1"/>
          </p:cNvSpPr>
          <p:nvPr>
            <p:ph idx="1"/>
          </p:nvPr>
        </p:nvSpPr>
        <p:spPr>
          <a:xfrm>
            <a:off x="838200" y="2308951"/>
            <a:ext cx="10515600" cy="4351338"/>
          </a:xfrm>
        </p:spPr>
        <p:txBody>
          <a:bodyPr/>
          <a:lstStyle/>
          <a:p>
            <a:r>
              <a:rPr lang="es-CL" dirty="0" smtClean="0"/>
              <a:t>Una sustancia peligrosa es aquella que, por su naturaleza, produce o</a:t>
            </a:r>
          </a:p>
          <a:p>
            <a:pPr marL="0" indent="0">
              <a:buNone/>
            </a:pPr>
            <a:r>
              <a:rPr lang="es-CL" dirty="0" smtClean="0"/>
              <a:t>   puede producir daños momentáneos o permanentes a la salud</a:t>
            </a:r>
          </a:p>
          <a:p>
            <a:pPr marL="0" indent="0">
              <a:buNone/>
            </a:pPr>
            <a:r>
              <a:rPr lang="es-CL" dirty="0" smtClean="0"/>
              <a:t>   humana, animal o vegetal y a elementos materiales tales como</a:t>
            </a:r>
          </a:p>
          <a:p>
            <a:pPr marL="0" indent="0">
              <a:buNone/>
            </a:pPr>
            <a:r>
              <a:rPr lang="es-CL" dirty="0" smtClean="0"/>
              <a:t>   instalaciones, maquinarias, edificios, etc. Los criterios que</a:t>
            </a:r>
          </a:p>
          <a:p>
            <a:pPr marL="0" indent="0">
              <a:buNone/>
            </a:pPr>
            <a:r>
              <a:rPr lang="es-CL" dirty="0" smtClean="0"/>
              <a:t>   normalmente definen la peligrosidad son la inflamabilidad,</a:t>
            </a:r>
          </a:p>
          <a:p>
            <a:pPr marL="0" indent="0">
              <a:buNone/>
            </a:pPr>
            <a:r>
              <a:rPr lang="es-CL" dirty="0" smtClean="0"/>
              <a:t>   corrosividad, reactividad, toxicidad, patogenicidad y radiactividad.</a:t>
            </a:r>
            <a:endParaRPr lang="es-CL"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0975641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59657" y="250837"/>
            <a:ext cx="10515600" cy="1325563"/>
          </a:xfrm>
        </p:spPr>
        <p:txBody>
          <a:bodyPr/>
          <a:lstStyle/>
          <a:p>
            <a:r>
              <a:rPr lang="es-CL" b="1" dirty="0" smtClean="0"/>
              <a:t>Criterios que definen la peligrosidad de una sustancia</a:t>
            </a:r>
            <a:endParaRPr lang="es-CL" b="1" dirty="0"/>
          </a:p>
        </p:txBody>
      </p:sp>
      <p:sp>
        <p:nvSpPr>
          <p:cNvPr id="3" name="Marcador de contenido 2"/>
          <p:cNvSpPr>
            <a:spLocks noGrp="1"/>
          </p:cNvSpPr>
          <p:nvPr>
            <p:ph idx="1"/>
          </p:nvPr>
        </p:nvSpPr>
        <p:spPr>
          <a:xfrm>
            <a:off x="525049" y="1827237"/>
            <a:ext cx="10515600" cy="4351338"/>
          </a:xfrm>
        </p:spPr>
        <p:txBody>
          <a:bodyPr>
            <a:normAutofit fontScale="92500" lnSpcReduction="10000"/>
          </a:bodyPr>
          <a:lstStyle/>
          <a:p>
            <a:r>
              <a:rPr lang="es-CL" b="1" dirty="0" smtClean="0"/>
              <a:t>Toxicidad</a:t>
            </a:r>
            <a:r>
              <a:rPr lang="es-CL" dirty="0" smtClean="0"/>
              <a:t>: Capacidad de una sustancia de ser letal en baja concentración o de producir efectos tóxicos acumulativos, carcinogénicos, </a:t>
            </a:r>
            <a:r>
              <a:rPr lang="es-CL" dirty="0" err="1" smtClean="0"/>
              <a:t>mutagénicos</a:t>
            </a:r>
            <a:r>
              <a:rPr lang="es-CL" dirty="0" smtClean="0"/>
              <a:t> o </a:t>
            </a:r>
            <a:r>
              <a:rPr lang="es-CL" dirty="0" err="1" smtClean="0"/>
              <a:t>teratogénicos</a:t>
            </a:r>
            <a:r>
              <a:rPr lang="es-CL" dirty="0" smtClean="0"/>
              <a:t>.</a:t>
            </a:r>
          </a:p>
          <a:p>
            <a:endParaRPr lang="es-CL" dirty="0" smtClean="0"/>
          </a:p>
          <a:p>
            <a:r>
              <a:rPr lang="es-CL" b="1" dirty="0" err="1" smtClean="0"/>
              <a:t>Patogenecidad</a:t>
            </a:r>
            <a:r>
              <a:rPr lang="es-CL" dirty="0" smtClean="0"/>
              <a:t>: Capacidad de un organismo y/o agente patógeno de producir enfermedades infecciosas en seres humanos y en animales susceptibles.</a:t>
            </a:r>
          </a:p>
          <a:p>
            <a:endParaRPr lang="es-CL" dirty="0" smtClean="0"/>
          </a:p>
          <a:p>
            <a:r>
              <a:rPr lang="es-CL" b="1" dirty="0" smtClean="0"/>
              <a:t>Radiactividad</a:t>
            </a:r>
            <a:r>
              <a:rPr lang="es-CL" dirty="0" smtClean="0"/>
              <a:t>: Fenómeno físico natural, mediante el cual algunas sustancias, elementos y compuestos químicos emiten radiaciones electromagnéticas o corpusculares del tipo ionizante.</a:t>
            </a:r>
            <a:endParaRPr lang="es-CL"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2877027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11321" y="293350"/>
            <a:ext cx="10515600" cy="1325563"/>
          </a:xfrm>
        </p:spPr>
        <p:txBody>
          <a:bodyPr/>
          <a:lstStyle/>
          <a:p>
            <a:r>
              <a:rPr lang="es-CL" b="1" dirty="0" smtClean="0"/>
              <a:t>Criterios que definen la peligrosidad de una sustancia</a:t>
            </a:r>
            <a:endParaRPr lang="es-CL" b="1" dirty="0"/>
          </a:p>
        </p:txBody>
      </p:sp>
      <p:sp>
        <p:nvSpPr>
          <p:cNvPr id="3" name="Marcador de contenido 2"/>
          <p:cNvSpPr>
            <a:spLocks noGrp="1"/>
          </p:cNvSpPr>
          <p:nvPr>
            <p:ph idx="1"/>
          </p:nvPr>
        </p:nvSpPr>
        <p:spPr>
          <a:xfrm>
            <a:off x="537575" y="1914201"/>
            <a:ext cx="10515600" cy="4351338"/>
          </a:xfrm>
        </p:spPr>
        <p:txBody>
          <a:bodyPr>
            <a:normAutofit fontScale="92500" lnSpcReduction="20000"/>
          </a:bodyPr>
          <a:lstStyle/>
          <a:p>
            <a:r>
              <a:rPr lang="es-CL" b="1" dirty="0" smtClean="0"/>
              <a:t>Inflamabilidad</a:t>
            </a:r>
            <a:r>
              <a:rPr lang="es-CL" dirty="0" smtClean="0"/>
              <a:t>: Capacidad de una sustancia para iniciar la combustión provocada por la elevación local de la temperatura. Este fenómeno se transforma en combustión propiamente tal cuando se alcanza la temperatura de inflamación.</a:t>
            </a:r>
          </a:p>
          <a:p>
            <a:endParaRPr lang="es-CL" dirty="0" smtClean="0"/>
          </a:p>
          <a:p>
            <a:r>
              <a:rPr lang="es-CL" b="1" dirty="0" smtClean="0"/>
              <a:t>Corrosividad</a:t>
            </a:r>
            <a:r>
              <a:rPr lang="es-CL" dirty="0" smtClean="0"/>
              <a:t>: Proceso de carácter químico causado por determinadas sustancias que desgastan a los sólidos o que puede producir lesiones más o menos graves a los tejidos vivos.</a:t>
            </a:r>
          </a:p>
          <a:p>
            <a:endParaRPr lang="es-CL" dirty="0" smtClean="0"/>
          </a:p>
          <a:p>
            <a:r>
              <a:rPr lang="es-CL" b="1" dirty="0" smtClean="0"/>
              <a:t>Reactividad</a:t>
            </a:r>
            <a:r>
              <a:rPr lang="es-CL" dirty="0" smtClean="0"/>
              <a:t>: Potencial que tienen algunas sustancias para reaccionar químicamente liberando en forma violenta energía y/o compuestos nocivos, ya sea por combinación con otras sustancias, descomposición, detonación o polimerización.</a:t>
            </a:r>
            <a:endParaRPr lang="es-CL"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640354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8412" y="-53087"/>
            <a:ext cx="10515600" cy="1325563"/>
          </a:xfrm>
        </p:spPr>
        <p:txBody>
          <a:bodyPr/>
          <a:lstStyle/>
          <a:p>
            <a:r>
              <a:rPr lang="es-CL" b="1" dirty="0" smtClean="0">
                <a:solidFill>
                  <a:srgbClr val="FFC000"/>
                </a:solidFill>
              </a:rPr>
              <a:t>¿Qué debemos hacer para evitar daños?</a:t>
            </a:r>
            <a:endParaRPr lang="es-CL" b="1" dirty="0">
              <a:solidFill>
                <a:srgbClr val="FFC000"/>
              </a:solidFill>
            </a:endParaRPr>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492728091"/>
              </p:ext>
            </p:extLst>
          </p:nvPr>
        </p:nvGraphicFramePr>
        <p:xfrm>
          <a:off x="653144" y="1481683"/>
          <a:ext cx="10332719" cy="49713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Diagrama 8"/>
          <p:cNvGraphicFramePr/>
          <p:nvPr>
            <p:extLst>
              <p:ext uri="{D42A27DB-BD31-4B8C-83A1-F6EECF244321}">
                <p14:modId xmlns:p14="http://schemas.microsoft.com/office/powerpoint/2010/main" val="2046914983"/>
              </p:ext>
            </p:extLst>
          </p:nvPr>
        </p:nvGraphicFramePr>
        <p:xfrm>
          <a:off x="1959423" y="1409741"/>
          <a:ext cx="7393578" cy="173488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0" name="CuadroTexto 9"/>
          <p:cNvSpPr txBox="1"/>
          <p:nvPr/>
        </p:nvSpPr>
        <p:spPr>
          <a:xfrm>
            <a:off x="2005146" y="3124232"/>
            <a:ext cx="2364377" cy="3693319"/>
          </a:xfrm>
          <a:prstGeom prst="rect">
            <a:avLst/>
          </a:prstGeom>
          <a:noFill/>
        </p:spPr>
        <p:txBody>
          <a:bodyPr wrap="square" rtlCol="0">
            <a:spAutoFit/>
          </a:bodyPr>
          <a:lstStyle/>
          <a:p>
            <a:r>
              <a:rPr lang="es-CL" dirty="0" smtClean="0"/>
              <a:t>• Falta de             conocimiento.</a:t>
            </a:r>
          </a:p>
          <a:p>
            <a:r>
              <a:rPr lang="es-CL" dirty="0" smtClean="0"/>
              <a:t>• Desmotivación.</a:t>
            </a:r>
          </a:p>
          <a:p>
            <a:r>
              <a:rPr lang="es-CL" dirty="0" smtClean="0"/>
              <a:t>• Manipulación de forma incorrecta.</a:t>
            </a:r>
          </a:p>
          <a:p>
            <a:r>
              <a:rPr lang="es-CL" dirty="0" smtClean="0"/>
              <a:t>• Almacenamiento incorrecto.</a:t>
            </a:r>
          </a:p>
          <a:p>
            <a:r>
              <a:rPr lang="es-CL" dirty="0" smtClean="0"/>
              <a:t>• No uso EPP.</a:t>
            </a:r>
          </a:p>
          <a:p>
            <a:r>
              <a:rPr lang="es-CL" dirty="0" smtClean="0"/>
              <a:t>• Falta de orden y limpieza.</a:t>
            </a:r>
          </a:p>
          <a:p>
            <a:r>
              <a:rPr lang="es-CL" dirty="0" smtClean="0"/>
              <a:t>• Falta de rotulado o etiquetado.</a:t>
            </a:r>
          </a:p>
          <a:p>
            <a:r>
              <a:rPr lang="es-CL" dirty="0" smtClean="0"/>
              <a:t>• ETC.</a:t>
            </a:r>
            <a:r>
              <a:rPr lang="es-CL" dirty="0"/>
              <a:t>	</a:t>
            </a:r>
          </a:p>
        </p:txBody>
      </p:sp>
      <p:sp>
        <p:nvSpPr>
          <p:cNvPr id="11" name="Flecha arriba 10"/>
          <p:cNvSpPr/>
          <p:nvPr/>
        </p:nvSpPr>
        <p:spPr>
          <a:xfrm>
            <a:off x="5048781" y="3295239"/>
            <a:ext cx="1260567" cy="104502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CuadroTexto 11"/>
          <p:cNvSpPr txBox="1"/>
          <p:nvPr/>
        </p:nvSpPr>
        <p:spPr>
          <a:xfrm>
            <a:off x="4369523" y="4850053"/>
            <a:ext cx="2717079" cy="1200329"/>
          </a:xfrm>
          <a:prstGeom prst="rect">
            <a:avLst/>
          </a:prstGeom>
          <a:noFill/>
        </p:spPr>
        <p:txBody>
          <a:bodyPr wrap="square" rtlCol="0">
            <a:spAutoFit/>
          </a:bodyPr>
          <a:lstStyle/>
          <a:p>
            <a:pPr algn="ctr"/>
            <a:r>
              <a:rPr lang="es-CL" b="1" dirty="0" smtClean="0"/>
              <a:t>¿</a:t>
            </a:r>
            <a:r>
              <a:rPr lang="es-CL" sz="2400" b="1" dirty="0" smtClean="0"/>
              <a:t>Qué se debe hacer para evitar el contacto?</a:t>
            </a:r>
            <a:endParaRPr lang="es-CL" sz="2400" b="1" dirty="0"/>
          </a:p>
        </p:txBody>
      </p:sp>
      <p:sp>
        <p:nvSpPr>
          <p:cNvPr id="13" name="CuadroTexto 12"/>
          <p:cNvSpPr txBox="1"/>
          <p:nvPr/>
        </p:nvSpPr>
        <p:spPr>
          <a:xfrm>
            <a:off x="7641771" y="3216566"/>
            <a:ext cx="1711230" cy="1754326"/>
          </a:xfrm>
          <a:prstGeom prst="rect">
            <a:avLst/>
          </a:prstGeom>
          <a:noFill/>
        </p:spPr>
        <p:txBody>
          <a:bodyPr wrap="square" rtlCol="0">
            <a:spAutoFit/>
          </a:bodyPr>
          <a:lstStyle/>
          <a:p>
            <a:r>
              <a:rPr lang="es-CL" dirty="0" smtClean="0"/>
              <a:t>• Intoxicación.</a:t>
            </a:r>
          </a:p>
          <a:p>
            <a:r>
              <a:rPr lang="es-CL" dirty="0" smtClean="0"/>
              <a:t>• Quemaduras.</a:t>
            </a:r>
          </a:p>
          <a:p>
            <a:r>
              <a:rPr lang="es-CL" dirty="0" smtClean="0"/>
              <a:t>• Irritación de las vías respiratorias.</a:t>
            </a:r>
          </a:p>
          <a:p>
            <a:r>
              <a:rPr lang="es-CL" dirty="0" smtClean="0"/>
              <a:t>• Dermatitis.</a:t>
            </a:r>
            <a:endParaRPr lang="es-CL" dirty="0"/>
          </a:p>
        </p:txBody>
      </p:sp>
      <p:sp>
        <p:nvSpPr>
          <p:cNvPr id="33" name="Flecha circular 32"/>
          <p:cNvSpPr/>
          <p:nvPr/>
        </p:nvSpPr>
        <p:spPr>
          <a:xfrm flipH="1">
            <a:off x="6255425" y="793493"/>
            <a:ext cx="1711231" cy="1682394"/>
          </a:xfrm>
          <a:prstGeom prst="circular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pic>
        <p:nvPicPr>
          <p:cNvPr id="34" name="Imagen 33"/>
          <p:cNvPicPr>
            <a:picLocks noChangeAspect="1"/>
          </p:cNvPicPr>
          <p:nvPr/>
        </p:nvPicPr>
        <p:blipFill>
          <a:blip r:embed="rId12"/>
          <a:stretch>
            <a:fillRect/>
          </a:stretch>
        </p:blipFill>
        <p:spPr>
          <a:xfrm>
            <a:off x="3415915" y="1007071"/>
            <a:ext cx="1603387" cy="627619"/>
          </a:xfrm>
          <a:prstGeom prst="rect">
            <a:avLst/>
          </a:prstGeom>
        </p:spPr>
      </p:pic>
      <p:pic>
        <p:nvPicPr>
          <p:cNvPr id="14" name="Imagen 1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0776007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solidFill>
                  <a:srgbClr val="FFC000"/>
                </a:solidFill>
              </a:rPr>
              <a:t>Debemos saber </a:t>
            </a:r>
            <a:r>
              <a:rPr lang="es-CL" dirty="0" smtClean="0">
                <a:solidFill>
                  <a:srgbClr val="FFC000"/>
                </a:solidFill>
              </a:rPr>
              <a:t>:</a:t>
            </a:r>
            <a:endParaRPr lang="es-CL" dirty="0">
              <a:solidFill>
                <a:srgbClr val="FFC000"/>
              </a:solidFill>
            </a:endParaRPr>
          </a:p>
        </p:txBody>
      </p:sp>
      <p:sp>
        <p:nvSpPr>
          <p:cNvPr id="3" name="Marcador de contenido 2"/>
          <p:cNvSpPr>
            <a:spLocks noGrp="1"/>
          </p:cNvSpPr>
          <p:nvPr>
            <p:ph idx="1"/>
          </p:nvPr>
        </p:nvSpPr>
        <p:spPr/>
        <p:txBody>
          <a:bodyPr/>
          <a:lstStyle/>
          <a:p>
            <a:pPr marL="0" indent="0">
              <a:buNone/>
            </a:pPr>
            <a:r>
              <a:rPr lang="es-CL" dirty="0" smtClean="0">
                <a:solidFill>
                  <a:schemeClr val="accent5">
                    <a:lumMod val="75000"/>
                  </a:schemeClr>
                </a:solidFill>
              </a:rPr>
              <a:t>1.   Como se presentan</a:t>
            </a:r>
          </a:p>
          <a:p>
            <a:endParaRPr lang="es-CL" dirty="0">
              <a:solidFill>
                <a:schemeClr val="accent5">
                  <a:lumMod val="75000"/>
                </a:schemeClr>
              </a:solidFill>
            </a:endParaRPr>
          </a:p>
          <a:p>
            <a:pPr marL="0" indent="0">
              <a:buNone/>
            </a:pPr>
            <a:r>
              <a:rPr lang="es-CL" dirty="0" smtClean="0">
                <a:solidFill>
                  <a:schemeClr val="accent5">
                    <a:lumMod val="75000"/>
                  </a:schemeClr>
                </a:solidFill>
              </a:rPr>
              <a:t>2.   Como establecen contacto con los trabajadores</a:t>
            </a:r>
          </a:p>
          <a:p>
            <a:endParaRPr lang="es-CL" dirty="0">
              <a:solidFill>
                <a:schemeClr val="accent5">
                  <a:lumMod val="75000"/>
                </a:schemeClr>
              </a:solidFill>
            </a:endParaRPr>
          </a:p>
          <a:p>
            <a:pPr marL="0" indent="0">
              <a:buNone/>
            </a:pPr>
            <a:r>
              <a:rPr lang="es-CL" dirty="0" smtClean="0">
                <a:solidFill>
                  <a:schemeClr val="accent5">
                    <a:lumMod val="75000"/>
                  </a:schemeClr>
                </a:solidFill>
              </a:rPr>
              <a:t>3.   Su composición y características químicas</a:t>
            </a:r>
          </a:p>
          <a:p>
            <a:endParaRPr lang="es-CL" dirty="0">
              <a:solidFill>
                <a:schemeClr val="accent5">
                  <a:lumMod val="75000"/>
                </a:schemeClr>
              </a:solidFill>
            </a:endParaRPr>
          </a:p>
          <a:p>
            <a:pPr marL="0" indent="0">
              <a:buNone/>
            </a:pPr>
            <a:r>
              <a:rPr lang="es-CL" dirty="0" smtClean="0">
                <a:solidFill>
                  <a:schemeClr val="accent5">
                    <a:lumMod val="75000"/>
                  </a:schemeClr>
                </a:solidFill>
              </a:rPr>
              <a:t>4.   Los efectos que provocan </a:t>
            </a:r>
            <a:endParaRPr lang="es-CL" dirty="0">
              <a:solidFill>
                <a:schemeClr val="accent5">
                  <a:lumMod val="75000"/>
                </a:schemeClr>
              </a:solidFill>
            </a:endParaRP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9025200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80505" y="103868"/>
            <a:ext cx="10515600" cy="1325563"/>
          </a:xfrm>
        </p:spPr>
        <p:txBody>
          <a:bodyPr/>
          <a:lstStyle/>
          <a:p>
            <a:r>
              <a:rPr lang="es-CL" dirty="0" smtClean="0">
                <a:solidFill>
                  <a:srgbClr val="FFC000"/>
                </a:solidFill>
              </a:rPr>
              <a:t>1. </a:t>
            </a:r>
            <a:r>
              <a:rPr lang="es-CL" b="1" dirty="0" smtClean="0">
                <a:solidFill>
                  <a:srgbClr val="FFC000"/>
                </a:solidFill>
              </a:rPr>
              <a:t>Como se presentan :</a:t>
            </a:r>
            <a:endParaRPr lang="es-CL" b="1" dirty="0">
              <a:solidFill>
                <a:srgbClr val="FFC000"/>
              </a:solidFill>
            </a:endParaRPr>
          </a:p>
        </p:txBody>
      </p:sp>
      <p:sp>
        <p:nvSpPr>
          <p:cNvPr id="4" name="Rectángulo 3"/>
          <p:cNvSpPr/>
          <p:nvPr/>
        </p:nvSpPr>
        <p:spPr>
          <a:xfrm>
            <a:off x="1005841" y="1546997"/>
            <a:ext cx="1763485" cy="60742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Líquidos</a:t>
            </a:r>
            <a:endParaRPr lang="es-CL" dirty="0"/>
          </a:p>
        </p:txBody>
      </p:sp>
      <p:sp>
        <p:nvSpPr>
          <p:cNvPr id="5" name="Rectángulo 4"/>
          <p:cNvSpPr/>
          <p:nvPr/>
        </p:nvSpPr>
        <p:spPr>
          <a:xfrm>
            <a:off x="1005841" y="2536984"/>
            <a:ext cx="1763486" cy="5458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Solidos</a:t>
            </a:r>
            <a:endParaRPr lang="es-CL" dirty="0"/>
          </a:p>
        </p:txBody>
      </p:sp>
      <p:sp>
        <p:nvSpPr>
          <p:cNvPr id="6" name="Rectángulo 5"/>
          <p:cNvSpPr/>
          <p:nvPr/>
        </p:nvSpPr>
        <p:spPr>
          <a:xfrm>
            <a:off x="1005839" y="3546566"/>
            <a:ext cx="1763487" cy="6699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Aerosoles</a:t>
            </a:r>
            <a:endParaRPr lang="es-CL" dirty="0"/>
          </a:p>
        </p:txBody>
      </p:sp>
      <p:sp>
        <p:nvSpPr>
          <p:cNvPr id="7" name="Rectángulo 6"/>
          <p:cNvSpPr/>
          <p:nvPr/>
        </p:nvSpPr>
        <p:spPr>
          <a:xfrm>
            <a:off x="1005839" y="5493883"/>
            <a:ext cx="1959429" cy="78377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Gases y Vapores</a:t>
            </a:r>
            <a:endParaRPr lang="es-CL" dirty="0"/>
          </a:p>
        </p:txBody>
      </p:sp>
      <p:sp>
        <p:nvSpPr>
          <p:cNvPr id="8" name="Rectángulo 7"/>
          <p:cNvSpPr/>
          <p:nvPr/>
        </p:nvSpPr>
        <p:spPr>
          <a:xfrm>
            <a:off x="4441369" y="2671355"/>
            <a:ext cx="1698172" cy="444137"/>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Solidos</a:t>
            </a:r>
            <a:endParaRPr lang="es-CL" dirty="0"/>
          </a:p>
        </p:txBody>
      </p:sp>
      <p:sp>
        <p:nvSpPr>
          <p:cNvPr id="9" name="Rectángulo 8"/>
          <p:cNvSpPr/>
          <p:nvPr/>
        </p:nvSpPr>
        <p:spPr>
          <a:xfrm>
            <a:off x="4566557" y="4169893"/>
            <a:ext cx="1698172" cy="431075"/>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Líquidos</a:t>
            </a:r>
            <a:endParaRPr lang="es-CL" dirty="0"/>
          </a:p>
        </p:txBody>
      </p:sp>
      <p:cxnSp>
        <p:nvCxnSpPr>
          <p:cNvPr id="11" name="Conector angular 10"/>
          <p:cNvCxnSpPr/>
          <p:nvPr/>
        </p:nvCxnSpPr>
        <p:spPr>
          <a:xfrm flipV="1">
            <a:off x="2828106" y="2893423"/>
            <a:ext cx="1430385" cy="88827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ector angular 12"/>
          <p:cNvCxnSpPr/>
          <p:nvPr/>
        </p:nvCxnSpPr>
        <p:spPr>
          <a:xfrm>
            <a:off x="2834642" y="3929133"/>
            <a:ext cx="1606727" cy="45629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Rectángulo 13"/>
          <p:cNvSpPr/>
          <p:nvPr/>
        </p:nvSpPr>
        <p:spPr>
          <a:xfrm>
            <a:off x="7977051" y="2166087"/>
            <a:ext cx="1515292" cy="378823"/>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Polvos</a:t>
            </a:r>
            <a:endParaRPr lang="es-CL" dirty="0"/>
          </a:p>
        </p:txBody>
      </p:sp>
      <p:sp>
        <p:nvSpPr>
          <p:cNvPr id="15" name="Rectángulo 14"/>
          <p:cNvSpPr/>
          <p:nvPr/>
        </p:nvSpPr>
        <p:spPr>
          <a:xfrm>
            <a:off x="7977051" y="3115492"/>
            <a:ext cx="1489165" cy="37882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Humos</a:t>
            </a:r>
            <a:endParaRPr lang="es-CL" dirty="0"/>
          </a:p>
        </p:txBody>
      </p:sp>
      <p:cxnSp>
        <p:nvCxnSpPr>
          <p:cNvPr id="25" name="Conector angular 24"/>
          <p:cNvCxnSpPr/>
          <p:nvPr/>
        </p:nvCxnSpPr>
        <p:spPr>
          <a:xfrm flipV="1">
            <a:off x="6322419" y="2355498"/>
            <a:ext cx="1489164" cy="454412"/>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Conector angular 26"/>
          <p:cNvCxnSpPr/>
          <p:nvPr/>
        </p:nvCxnSpPr>
        <p:spPr>
          <a:xfrm>
            <a:off x="6322419" y="3160754"/>
            <a:ext cx="1489164" cy="17680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Rectángulo 27"/>
          <p:cNvSpPr/>
          <p:nvPr/>
        </p:nvSpPr>
        <p:spPr>
          <a:xfrm>
            <a:off x="8061959" y="4082638"/>
            <a:ext cx="1345476" cy="348954"/>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Rocíos</a:t>
            </a:r>
            <a:endParaRPr lang="es-CL" dirty="0"/>
          </a:p>
        </p:txBody>
      </p:sp>
      <p:sp>
        <p:nvSpPr>
          <p:cNvPr id="29" name="Rectángulo 28"/>
          <p:cNvSpPr/>
          <p:nvPr/>
        </p:nvSpPr>
        <p:spPr>
          <a:xfrm>
            <a:off x="8061959" y="4863161"/>
            <a:ext cx="1345476" cy="31350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Nieblas</a:t>
            </a:r>
            <a:endParaRPr lang="es-CL" dirty="0"/>
          </a:p>
        </p:txBody>
      </p:sp>
      <p:cxnSp>
        <p:nvCxnSpPr>
          <p:cNvPr id="44" name="Conector angular 43"/>
          <p:cNvCxnSpPr/>
          <p:nvPr/>
        </p:nvCxnSpPr>
        <p:spPr>
          <a:xfrm flipV="1">
            <a:off x="6389917" y="4257115"/>
            <a:ext cx="1421666" cy="1"/>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Conector angular 45"/>
          <p:cNvCxnSpPr/>
          <p:nvPr/>
        </p:nvCxnSpPr>
        <p:spPr>
          <a:xfrm>
            <a:off x="6389917" y="4600968"/>
            <a:ext cx="1421666" cy="418947"/>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57" name="Rectángulo 56"/>
          <p:cNvSpPr/>
          <p:nvPr/>
        </p:nvSpPr>
        <p:spPr>
          <a:xfrm>
            <a:off x="4062549" y="5297941"/>
            <a:ext cx="1675310" cy="391885"/>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Gases</a:t>
            </a:r>
            <a:endParaRPr lang="es-CL" dirty="0"/>
          </a:p>
        </p:txBody>
      </p:sp>
      <p:sp>
        <p:nvSpPr>
          <p:cNvPr id="58" name="Rectángulo 57"/>
          <p:cNvSpPr/>
          <p:nvPr/>
        </p:nvSpPr>
        <p:spPr>
          <a:xfrm>
            <a:off x="4062549" y="5997260"/>
            <a:ext cx="1675309" cy="389539"/>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Vapores</a:t>
            </a:r>
            <a:endParaRPr lang="es-CL" dirty="0"/>
          </a:p>
        </p:txBody>
      </p:sp>
      <p:cxnSp>
        <p:nvCxnSpPr>
          <p:cNvPr id="71" name="Conector angular 70"/>
          <p:cNvCxnSpPr/>
          <p:nvPr/>
        </p:nvCxnSpPr>
        <p:spPr>
          <a:xfrm flipV="1">
            <a:off x="3069771" y="5493883"/>
            <a:ext cx="836023" cy="391885"/>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Conector angular 72"/>
          <p:cNvCxnSpPr/>
          <p:nvPr/>
        </p:nvCxnSpPr>
        <p:spPr>
          <a:xfrm flipV="1">
            <a:off x="3069771" y="6117417"/>
            <a:ext cx="777240" cy="74612"/>
          </a:xfrm>
          <a:prstGeom prst="bentConnector3">
            <a:avLst>
              <a:gd name="adj1" fmla="val 55348"/>
            </a:avLst>
          </a:prstGeom>
          <a:ln>
            <a:tailEnd type="triangle"/>
          </a:ln>
        </p:spPr>
        <p:style>
          <a:lnRef idx="1">
            <a:schemeClr val="accent1"/>
          </a:lnRef>
          <a:fillRef idx="0">
            <a:schemeClr val="accent1"/>
          </a:fillRef>
          <a:effectRef idx="0">
            <a:schemeClr val="accent1"/>
          </a:effectRef>
          <a:fontRef idx="minor">
            <a:schemeClr val="tx1"/>
          </a:fontRef>
        </p:style>
      </p:cxnSp>
      <p:pic>
        <p:nvPicPr>
          <p:cNvPr id="32" name="Imagen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9514924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0817" y="0"/>
            <a:ext cx="10515600" cy="1325563"/>
          </a:xfrm>
        </p:spPr>
        <p:txBody>
          <a:bodyPr/>
          <a:lstStyle/>
          <a:p>
            <a:r>
              <a:rPr lang="es-CL" dirty="0" smtClean="0">
                <a:solidFill>
                  <a:srgbClr val="FFC000"/>
                </a:solidFill>
              </a:rPr>
              <a:t>2. </a:t>
            </a:r>
            <a:r>
              <a:rPr lang="es-CL" b="1" dirty="0" smtClean="0">
                <a:solidFill>
                  <a:srgbClr val="FFC000"/>
                </a:solidFill>
              </a:rPr>
              <a:t>Como establecen contacto</a:t>
            </a:r>
            <a:endParaRPr lang="es-CL" b="1" dirty="0">
              <a:solidFill>
                <a:srgbClr val="FFC000"/>
              </a:solidFill>
            </a:endParaRPr>
          </a:p>
        </p:txBody>
      </p:sp>
      <p:sp>
        <p:nvSpPr>
          <p:cNvPr id="3" name="Marcador de contenido 2"/>
          <p:cNvSpPr>
            <a:spLocks noGrp="1"/>
          </p:cNvSpPr>
          <p:nvPr>
            <p:ph idx="1"/>
          </p:nvPr>
        </p:nvSpPr>
        <p:spPr>
          <a:xfrm>
            <a:off x="550817" y="1325563"/>
            <a:ext cx="10515600" cy="4351338"/>
          </a:xfrm>
        </p:spPr>
        <p:txBody>
          <a:bodyPr/>
          <a:lstStyle/>
          <a:p>
            <a:pPr marL="0" indent="0">
              <a:buNone/>
            </a:pPr>
            <a:r>
              <a:rPr lang="es-CL" dirty="0" smtClean="0"/>
              <a:t>   </a:t>
            </a:r>
          </a:p>
          <a:p>
            <a:pPr marL="0" indent="0">
              <a:buNone/>
            </a:pPr>
            <a:r>
              <a:rPr lang="es-CL" dirty="0" smtClean="0"/>
              <a:t>a)  </a:t>
            </a:r>
            <a:r>
              <a:rPr lang="es-CL" dirty="0" smtClean="0">
                <a:solidFill>
                  <a:srgbClr val="FF0000"/>
                </a:solidFill>
              </a:rPr>
              <a:t>Por contacto directo </a:t>
            </a:r>
            <a:r>
              <a:rPr lang="es-CL" dirty="0" smtClean="0"/>
              <a:t>:</a:t>
            </a:r>
          </a:p>
          <a:p>
            <a:pPr marL="0" indent="0">
              <a:buNone/>
            </a:pPr>
            <a:r>
              <a:rPr lang="es-CL" dirty="0" smtClean="0"/>
              <a:t>    </a:t>
            </a:r>
            <a:r>
              <a:rPr lang="es-CL" dirty="0" smtClean="0">
                <a:solidFill>
                  <a:schemeClr val="accent1">
                    <a:lumMod val="75000"/>
                  </a:schemeClr>
                </a:solidFill>
              </a:rPr>
              <a:t>ej. Contacto con la piel con soda caustica</a:t>
            </a:r>
          </a:p>
          <a:p>
            <a:pPr marL="0" indent="0">
              <a:buNone/>
            </a:pPr>
            <a:r>
              <a:rPr lang="es-CL" dirty="0" smtClean="0"/>
              <a:t>b)  </a:t>
            </a:r>
            <a:r>
              <a:rPr lang="es-CL" dirty="0" smtClean="0">
                <a:solidFill>
                  <a:srgbClr val="FF0000"/>
                </a:solidFill>
              </a:rPr>
              <a:t>Ingresando al organismo.                                      </a:t>
            </a:r>
            <a:endParaRPr lang="es-CL" dirty="0">
              <a:solidFill>
                <a:srgbClr val="FF0000"/>
              </a:solidFill>
            </a:endParaRP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9278982" y="2369128"/>
            <a:ext cx="2913017" cy="4383736"/>
          </a:xfrm>
          <a:prstGeom prst="rect">
            <a:avLst/>
          </a:prstGeom>
        </p:spPr>
      </p:pic>
      <p:sp>
        <p:nvSpPr>
          <p:cNvPr id="5" name="Rectángulo 4"/>
          <p:cNvSpPr/>
          <p:nvPr/>
        </p:nvSpPr>
        <p:spPr>
          <a:xfrm>
            <a:off x="6981898" y="2651126"/>
            <a:ext cx="2297083" cy="45229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Por Inhalación</a:t>
            </a:r>
            <a:endParaRPr lang="es-CL" dirty="0"/>
          </a:p>
        </p:txBody>
      </p:sp>
      <p:sp>
        <p:nvSpPr>
          <p:cNvPr id="6" name="Rectángulo 5"/>
          <p:cNvSpPr/>
          <p:nvPr/>
        </p:nvSpPr>
        <p:spPr>
          <a:xfrm>
            <a:off x="6981898" y="3685309"/>
            <a:ext cx="2297083" cy="3538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Por vía digestiva</a:t>
            </a:r>
            <a:endParaRPr lang="es-CL" dirty="0"/>
          </a:p>
        </p:txBody>
      </p:sp>
      <p:sp>
        <p:nvSpPr>
          <p:cNvPr id="7" name="Rectángulo 6"/>
          <p:cNvSpPr/>
          <p:nvPr/>
        </p:nvSpPr>
        <p:spPr>
          <a:xfrm>
            <a:off x="6981897" y="4428981"/>
            <a:ext cx="2297084" cy="4755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dirty="0" smtClean="0"/>
              <a:t>Por vía dérmica</a:t>
            </a:r>
            <a:endParaRPr lang="es-CL" dirty="0"/>
          </a:p>
        </p:txBody>
      </p:sp>
      <p:pic>
        <p:nvPicPr>
          <p:cNvPr id="8" name="Imagen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675632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solidFill>
                  <a:srgbClr val="FFC000"/>
                </a:solidFill>
              </a:rPr>
              <a:t>2. Como establecen contacto</a:t>
            </a:r>
            <a:endParaRPr lang="es-CL" b="1" dirty="0">
              <a:solidFill>
                <a:srgbClr val="FFC000"/>
              </a:solidFill>
            </a:endParaRPr>
          </a:p>
        </p:txBody>
      </p:sp>
      <p:sp>
        <p:nvSpPr>
          <p:cNvPr id="3" name="Marcador de contenido 2"/>
          <p:cNvSpPr>
            <a:spLocks noGrp="1"/>
          </p:cNvSpPr>
          <p:nvPr>
            <p:ph idx="1"/>
          </p:nvPr>
        </p:nvSpPr>
        <p:spPr/>
        <p:txBody>
          <a:bodyPr/>
          <a:lstStyle/>
          <a:p>
            <a:r>
              <a:rPr lang="es-CL" dirty="0" smtClean="0">
                <a:solidFill>
                  <a:srgbClr val="FF0000"/>
                </a:solidFill>
              </a:rPr>
              <a:t>Ejemplos</a:t>
            </a:r>
          </a:p>
          <a:p>
            <a:pPr marL="0" indent="0">
              <a:buNone/>
            </a:pPr>
            <a:r>
              <a:rPr lang="es-CL" dirty="0"/>
              <a:t> </a:t>
            </a:r>
            <a:r>
              <a:rPr lang="es-CL" dirty="0" smtClean="0"/>
              <a:t> </a:t>
            </a:r>
            <a:endParaRPr lang="es-CL"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2088313" y="2611799"/>
            <a:ext cx="8015374" cy="3305464"/>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616309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0200" y="234497"/>
            <a:ext cx="10515600" cy="1325563"/>
          </a:xfrm>
        </p:spPr>
        <p:txBody>
          <a:bodyPr/>
          <a:lstStyle/>
          <a:p>
            <a:r>
              <a:rPr lang="es-CL" b="1" dirty="0" smtClean="0">
                <a:solidFill>
                  <a:srgbClr val="FFC000"/>
                </a:solidFill>
              </a:rPr>
              <a:t>3. Su composición y características químicas</a:t>
            </a:r>
            <a:endParaRPr lang="es-CL" b="1" dirty="0">
              <a:solidFill>
                <a:srgbClr val="FFC000"/>
              </a:solidFill>
            </a:endParaRPr>
          </a:p>
        </p:txBody>
      </p:sp>
      <p:sp>
        <p:nvSpPr>
          <p:cNvPr id="3" name="Marcador de contenido 2"/>
          <p:cNvSpPr>
            <a:spLocks noGrp="1"/>
          </p:cNvSpPr>
          <p:nvPr>
            <p:ph idx="1"/>
          </p:nvPr>
        </p:nvSpPr>
        <p:spPr/>
        <p:txBody>
          <a:bodyPr/>
          <a:lstStyle/>
          <a:p>
            <a:r>
              <a:rPr lang="es-CL" i="1" u="sng" dirty="0" smtClean="0">
                <a:solidFill>
                  <a:srgbClr val="FF0000"/>
                </a:solidFill>
              </a:rPr>
              <a:t>Se divide en dos grandes grupos</a:t>
            </a:r>
          </a:p>
          <a:p>
            <a:pPr marL="0" indent="0">
              <a:buNone/>
            </a:pPr>
            <a:r>
              <a:rPr lang="es-CL" dirty="0"/>
              <a:t> </a:t>
            </a:r>
            <a:r>
              <a:rPr lang="es-CL" dirty="0" smtClean="0"/>
              <a:t> </a:t>
            </a:r>
          </a:p>
          <a:p>
            <a:pPr marL="0" indent="0">
              <a:buNone/>
            </a:pPr>
            <a:r>
              <a:rPr lang="es-CL" dirty="0" smtClean="0"/>
              <a:t>  a) Aquellas sustancias que forman cadenas entre el carbono y el hidrogeno, llamados </a:t>
            </a:r>
            <a:r>
              <a:rPr lang="es-CL" dirty="0">
                <a:solidFill>
                  <a:srgbClr val="FF0000"/>
                </a:solidFill>
              </a:rPr>
              <a:t>C</a:t>
            </a:r>
            <a:r>
              <a:rPr lang="es-CL" dirty="0" smtClean="0">
                <a:solidFill>
                  <a:srgbClr val="FF0000"/>
                </a:solidFill>
              </a:rPr>
              <a:t>ompuestos orgánicos.</a:t>
            </a:r>
          </a:p>
          <a:p>
            <a:pPr marL="0" indent="0">
              <a:buNone/>
            </a:pPr>
            <a:endParaRPr lang="es-CL" dirty="0">
              <a:solidFill>
                <a:srgbClr val="FF0000"/>
              </a:solidFill>
            </a:endParaRPr>
          </a:p>
          <a:p>
            <a:pPr marL="0" indent="0">
              <a:buNone/>
            </a:pPr>
            <a:r>
              <a:rPr lang="es-CL" dirty="0" smtClean="0">
                <a:solidFill>
                  <a:srgbClr val="FF0000"/>
                </a:solidFill>
              </a:rPr>
              <a:t> </a:t>
            </a:r>
            <a:r>
              <a:rPr lang="es-CL" dirty="0" smtClean="0"/>
              <a:t>b) Sustancias formadas por todo el resto de los elementos conocidos, llamados </a:t>
            </a:r>
            <a:r>
              <a:rPr lang="es-CL" dirty="0" smtClean="0">
                <a:solidFill>
                  <a:srgbClr val="FF0000"/>
                </a:solidFill>
              </a:rPr>
              <a:t>Compuestos inorgánicos.</a:t>
            </a:r>
            <a:endParaRPr lang="es-CL" dirty="0">
              <a:solidFill>
                <a:srgbClr val="FF0000"/>
              </a:solidFill>
            </a:endParaRP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667233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1172" y="321582"/>
            <a:ext cx="10515600" cy="1325563"/>
          </a:xfrm>
        </p:spPr>
        <p:txBody>
          <a:bodyPr/>
          <a:lstStyle/>
          <a:p>
            <a:r>
              <a:rPr lang="es-CL" b="1" dirty="0" smtClean="0">
                <a:solidFill>
                  <a:srgbClr val="FFC000"/>
                </a:solidFill>
              </a:rPr>
              <a:t>3. Su composición y características químicas </a:t>
            </a:r>
            <a:endParaRPr lang="es-CL" b="1" dirty="0">
              <a:solidFill>
                <a:srgbClr val="FFC000"/>
              </a:solidFill>
            </a:endParaRPr>
          </a:p>
        </p:txBody>
      </p:sp>
      <p:sp>
        <p:nvSpPr>
          <p:cNvPr id="3" name="Marcador de contenido 2"/>
          <p:cNvSpPr>
            <a:spLocks noGrp="1"/>
          </p:cNvSpPr>
          <p:nvPr>
            <p:ph idx="1"/>
          </p:nvPr>
        </p:nvSpPr>
        <p:spPr/>
        <p:txBody>
          <a:bodyPr>
            <a:normAutofit lnSpcReduction="10000"/>
          </a:bodyPr>
          <a:lstStyle/>
          <a:p>
            <a:r>
              <a:rPr lang="es-CL" i="1" u="sng" dirty="0" smtClean="0">
                <a:solidFill>
                  <a:srgbClr val="FF0000"/>
                </a:solidFill>
              </a:rPr>
              <a:t>Reconocer sus características químicas y físicas </a:t>
            </a:r>
          </a:p>
          <a:p>
            <a:endParaRPr lang="es-CL" i="1" u="sng" dirty="0">
              <a:solidFill>
                <a:srgbClr val="FF0000"/>
              </a:solidFill>
            </a:endParaRPr>
          </a:p>
          <a:p>
            <a:pPr marL="0" indent="0">
              <a:buNone/>
            </a:pPr>
            <a:r>
              <a:rPr lang="es-CL" i="1" dirty="0" smtClean="0">
                <a:solidFill>
                  <a:schemeClr val="accent1">
                    <a:lumMod val="75000"/>
                  </a:schemeClr>
                </a:solidFill>
              </a:rPr>
              <a:t>1. Punto de ebullición.</a:t>
            </a:r>
          </a:p>
          <a:p>
            <a:pPr marL="0" indent="0">
              <a:buNone/>
            </a:pPr>
            <a:r>
              <a:rPr lang="es-CL" i="1" dirty="0" smtClean="0">
                <a:solidFill>
                  <a:schemeClr val="accent1">
                    <a:lumMod val="75000"/>
                  </a:schemeClr>
                </a:solidFill>
              </a:rPr>
              <a:t>2. Punto de inflamación. </a:t>
            </a:r>
          </a:p>
          <a:p>
            <a:pPr marL="0" indent="0">
              <a:buNone/>
            </a:pPr>
            <a:r>
              <a:rPr lang="es-CL" i="1" dirty="0" smtClean="0">
                <a:solidFill>
                  <a:schemeClr val="accent1">
                    <a:lumMod val="75000"/>
                  </a:schemeClr>
                </a:solidFill>
              </a:rPr>
              <a:t>3. Punto de fusión.</a:t>
            </a:r>
          </a:p>
          <a:p>
            <a:pPr marL="0" indent="0">
              <a:buNone/>
            </a:pPr>
            <a:r>
              <a:rPr lang="es-CL" i="1" dirty="0" smtClean="0">
                <a:solidFill>
                  <a:schemeClr val="accent1">
                    <a:lumMod val="75000"/>
                  </a:schemeClr>
                </a:solidFill>
              </a:rPr>
              <a:t>4. Características de peligrosidad, inflamable, reactivo, explosivo, corrosivo, otra.</a:t>
            </a:r>
          </a:p>
          <a:p>
            <a:pPr marL="0" indent="0">
              <a:buNone/>
            </a:pPr>
            <a:r>
              <a:rPr lang="es-CL" i="1" dirty="0" smtClean="0">
                <a:solidFill>
                  <a:schemeClr val="accent1">
                    <a:lumMod val="75000"/>
                  </a:schemeClr>
                </a:solidFill>
              </a:rPr>
              <a:t>5. Incompatibilidades químicas.</a:t>
            </a:r>
          </a:p>
          <a:p>
            <a:pPr marL="0" indent="0">
              <a:buNone/>
            </a:pPr>
            <a:r>
              <a:rPr lang="es-CL" i="1" dirty="0" smtClean="0">
                <a:solidFill>
                  <a:schemeClr val="accent1">
                    <a:lumMod val="75000"/>
                  </a:schemeClr>
                </a:solidFill>
              </a:rPr>
              <a:t>6. Entre otros</a:t>
            </a:r>
            <a:r>
              <a:rPr lang="es-CL" i="1" dirty="0">
                <a:solidFill>
                  <a:schemeClr val="accent1">
                    <a:lumMod val="75000"/>
                  </a:schemeClr>
                </a:solidFill>
              </a:rPr>
              <a:t>.</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054134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solidFill>
                  <a:srgbClr val="FFC000"/>
                </a:solidFill>
              </a:rPr>
              <a:t>4. Los efectos que provocan </a:t>
            </a:r>
            <a:endParaRPr lang="es-CL" b="1" dirty="0">
              <a:solidFill>
                <a:srgbClr val="FFC000"/>
              </a:solidFill>
            </a:endParaRPr>
          </a:p>
        </p:txBody>
      </p:sp>
      <p:sp>
        <p:nvSpPr>
          <p:cNvPr id="3" name="Marcador de contenido 2"/>
          <p:cNvSpPr>
            <a:spLocks noGrp="1"/>
          </p:cNvSpPr>
          <p:nvPr>
            <p:ph idx="1"/>
          </p:nvPr>
        </p:nvSpPr>
        <p:spPr/>
        <p:txBody>
          <a:bodyPr/>
          <a:lstStyle/>
          <a:p>
            <a:pPr marL="0" indent="0">
              <a:buNone/>
            </a:pPr>
            <a:r>
              <a:rPr lang="es-CL" dirty="0" smtClean="0">
                <a:solidFill>
                  <a:schemeClr val="accent1">
                    <a:lumMod val="75000"/>
                  </a:schemeClr>
                </a:solidFill>
              </a:rPr>
              <a:t>1. Tóxicos sistémicos.</a:t>
            </a:r>
          </a:p>
          <a:p>
            <a:pPr marL="0" indent="0">
              <a:buNone/>
            </a:pPr>
            <a:r>
              <a:rPr lang="es-CL" dirty="0" smtClean="0">
                <a:solidFill>
                  <a:schemeClr val="accent1">
                    <a:lumMod val="75000"/>
                  </a:schemeClr>
                </a:solidFill>
              </a:rPr>
              <a:t>2. Irritantes y corrosivos.</a:t>
            </a:r>
          </a:p>
          <a:p>
            <a:pPr marL="0" indent="0">
              <a:buNone/>
            </a:pPr>
            <a:r>
              <a:rPr lang="es-CL" dirty="0" smtClean="0">
                <a:solidFill>
                  <a:schemeClr val="accent1">
                    <a:lumMod val="75000"/>
                  </a:schemeClr>
                </a:solidFill>
              </a:rPr>
              <a:t>3. Anestésicos y narcóticos.</a:t>
            </a:r>
          </a:p>
          <a:p>
            <a:pPr marL="0" indent="0">
              <a:buNone/>
            </a:pPr>
            <a:r>
              <a:rPr lang="es-CL" dirty="0" smtClean="0">
                <a:solidFill>
                  <a:schemeClr val="accent1">
                    <a:lumMod val="75000"/>
                  </a:schemeClr>
                </a:solidFill>
              </a:rPr>
              <a:t>4. Alérgicos y sensibilizantes.</a:t>
            </a:r>
          </a:p>
          <a:p>
            <a:pPr marL="0" indent="0">
              <a:buNone/>
            </a:pPr>
            <a:r>
              <a:rPr lang="es-CL" dirty="0" smtClean="0">
                <a:solidFill>
                  <a:schemeClr val="accent1">
                    <a:lumMod val="75000"/>
                  </a:schemeClr>
                </a:solidFill>
              </a:rPr>
              <a:t>5. Asfixiantes simples y químicos.</a:t>
            </a:r>
          </a:p>
          <a:p>
            <a:pPr marL="0" indent="0">
              <a:buNone/>
            </a:pPr>
            <a:r>
              <a:rPr lang="es-CL" dirty="0" smtClean="0">
                <a:solidFill>
                  <a:schemeClr val="accent1">
                    <a:lumMod val="75000"/>
                  </a:schemeClr>
                </a:solidFill>
              </a:rPr>
              <a:t>6. </a:t>
            </a:r>
            <a:r>
              <a:rPr lang="es-CL" dirty="0" err="1" smtClean="0">
                <a:solidFill>
                  <a:schemeClr val="accent1">
                    <a:lumMod val="75000"/>
                  </a:schemeClr>
                </a:solidFill>
              </a:rPr>
              <a:t>Mutágenos</a:t>
            </a:r>
            <a:r>
              <a:rPr lang="es-CL" dirty="0" smtClean="0">
                <a:solidFill>
                  <a:schemeClr val="accent1">
                    <a:lumMod val="75000"/>
                  </a:schemeClr>
                </a:solidFill>
              </a:rPr>
              <a:t> ( teratógenos y cancerígenos)</a:t>
            </a:r>
          </a:p>
          <a:p>
            <a:pPr marL="0" indent="0">
              <a:buNone/>
            </a:pPr>
            <a:r>
              <a:rPr lang="es-CL" dirty="0" smtClean="0">
                <a:solidFill>
                  <a:schemeClr val="accent1">
                    <a:lumMod val="75000"/>
                  </a:schemeClr>
                </a:solidFill>
              </a:rPr>
              <a:t>7. </a:t>
            </a:r>
            <a:r>
              <a:rPr lang="es-CL" dirty="0" err="1" smtClean="0">
                <a:solidFill>
                  <a:schemeClr val="accent1">
                    <a:lumMod val="75000"/>
                  </a:schemeClr>
                </a:solidFill>
              </a:rPr>
              <a:t>Neumoconióticos</a:t>
            </a:r>
            <a:r>
              <a:rPr lang="es-CL" dirty="0" smtClean="0">
                <a:solidFill>
                  <a:schemeClr val="accent1">
                    <a:lumMod val="75000"/>
                  </a:schemeClr>
                </a:solidFill>
              </a:rPr>
              <a:t>.</a:t>
            </a:r>
          </a:p>
          <a:p>
            <a:pPr marL="0" indent="0">
              <a:buNone/>
            </a:pPr>
            <a:r>
              <a:rPr lang="es-CL" dirty="0" smtClean="0">
                <a:solidFill>
                  <a:schemeClr val="accent1">
                    <a:lumMod val="75000"/>
                  </a:schemeClr>
                </a:solidFill>
              </a:rPr>
              <a:t>8. Efectos combinados.</a:t>
            </a:r>
            <a:endParaRPr lang="es-CL" dirty="0">
              <a:solidFill>
                <a:schemeClr val="accent1">
                  <a:lumMod val="75000"/>
                </a:schemeClr>
              </a:solidFill>
            </a:endParaRP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314951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00622" y="89552"/>
            <a:ext cx="10515600" cy="1325563"/>
          </a:xfrm>
        </p:spPr>
        <p:txBody>
          <a:bodyPr/>
          <a:lstStyle/>
          <a:p>
            <a:r>
              <a:rPr lang="es-CL" b="1" i="1" dirty="0" smtClean="0">
                <a:solidFill>
                  <a:schemeClr val="accent1">
                    <a:lumMod val="75000"/>
                  </a:schemeClr>
                </a:solidFill>
              </a:rPr>
              <a:t>Normativa aplicable en Chile</a:t>
            </a:r>
            <a:endParaRPr lang="es-CL" b="1" i="1" dirty="0">
              <a:solidFill>
                <a:schemeClr val="accent1">
                  <a:lumMod val="75000"/>
                </a:schemeClr>
              </a:solidFill>
            </a:endParaRPr>
          </a:p>
        </p:txBody>
      </p:sp>
      <p:sp>
        <p:nvSpPr>
          <p:cNvPr id="3" name="Marcador de contenido 2"/>
          <p:cNvSpPr>
            <a:spLocks noGrp="1"/>
          </p:cNvSpPr>
          <p:nvPr>
            <p:ph idx="1"/>
          </p:nvPr>
        </p:nvSpPr>
        <p:spPr>
          <a:xfrm>
            <a:off x="568038" y="1562578"/>
            <a:ext cx="10091612" cy="4351338"/>
          </a:xfrm>
        </p:spPr>
        <p:txBody>
          <a:bodyPr>
            <a:normAutofit/>
          </a:bodyPr>
          <a:lstStyle/>
          <a:p>
            <a:pPr algn="just"/>
            <a:r>
              <a:rPr lang="es-CL" sz="2200" dirty="0"/>
              <a:t>Decreto N° 78/2009 Ministerio de Salud: Aprueba Reglamento de</a:t>
            </a:r>
          </a:p>
          <a:p>
            <a:pPr marL="0" indent="0" algn="just">
              <a:buNone/>
            </a:pPr>
            <a:r>
              <a:rPr lang="es-CL" sz="2200" dirty="0" smtClean="0"/>
              <a:t>     Almacenamiento </a:t>
            </a:r>
            <a:r>
              <a:rPr lang="es-CL" sz="2200" dirty="0"/>
              <a:t>de Sustancias Peligrosas.</a:t>
            </a:r>
          </a:p>
          <a:p>
            <a:pPr algn="just"/>
            <a:endParaRPr lang="es-CL" sz="2200" dirty="0"/>
          </a:p>
          <a:p>
            <a:pPr algn="just"/>
            <a:r>
              <a:rPr lang="es-CL" sz="2200" dirty="0"/>
              <a:t>Art. 2: Se entenderá por sustancias peligrosas, o productos peligrosos, </a:t>
            </a:r>
            <a:r>
              <a:rPr lang="es-CL" sz="2200" dirty="0" smtClean="0"/>
              <a:t>para efectos </a:t>
            </a:r>
            <a:r>
              <a:rPr lang="es-CL" sz="2200" dirty="0"/>
              <a:t>de este reglamento, aquellas que puedan significar un riesgo </a:t>
            </a:r>
            <a:r>
              <a:rPr lang="es-CL" sz="2200" dirty="0" smtClean="0"/>
              <a:t>para la</a:t>
            </a:r>
            <a:r>
              <a:rPr lang="es-CL" sz="2200" dirty="0"/>
              <a:t> </a:t>
            </a:r>
            <a:r>
              <a:rPr lang="es-CL" sz="2200" dirty="0" smtClean="0"/>
              <a:t>salud</a:t>
            </a:r>
            <a:r>
              <a:rPr lang="es-CL" sz="2200" dirty="0"/>
              <a:t>, la seguridad o el bienestar de los seres humanos y animales y </a:t>
            </a:r>
            <a:r>
              <a:rPr lang="es-CL" sz="2200" dirty="0" smtClean="0"/>
              <a:t>son aquellas </a:t>
            </a:r>
            <a:r>
              <a:rPr lang="es-CL" sz="2200" dirty="0"/>
              <a:t>listadas en la Norma Chilena Oficial N° 382 Of2004, </a:t>
            </a:r>
            <a:r>
              <a:rPr lang="es-CL" sz="2200" dirty="0" smtClean="0"/>
              <a:t>Sustancias Peligrosas </a:t>
            </a:r>
            <a:r>
              <a:rPr lang="es-CL" sz="2200" dirty="0"/>
              <a:t>- Clasificación general (</a:t>
            </a:r>
            <a:r>
              <a:rPr lang="es-CL" sz="2200" dirty="0" err="1"/>
              <a:t>NCh</a:t>
            </a:r>
            <a:r>
              <a:rPr lang="es-CL" sz="2200" dirty="0"/>
              <a:t> 382. Of2004) o la que la sustituya, </a:t>
            </a:r>
            <a:r>
              <a:rPr lang="es-CL" sz="2200" dirty="0" smtClean="0"/>
              <a:t>y las </a:t>
            </a:r>
            <a:r>
              <a:rPr lang="es-CL" sz="2200" dirty="0"/>
              <a:t>que cumplan con las características de peligrosidad que establece </a:t>
            </a:r>
            <a:r>
              <a:rPr lang="es-CL" sz="2200" dirty="0" smtClean="0"/>
              <a:t>esa norma</a:t>
            </a:r>
            <a:r>
              <a:rPr lang="es-CL" dirty="0"/>
              <a:t>.</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8118193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00622" y="118544"/>
            <a:ext cx="10515600" cy="1325563"/>
          </a:xfrm>
        </p:spPr>
        <p:txBody>
          <a:bodyPr/>
          <a:lstStyle/>
          <a:p>
            <a:r>
              <a:rPr lang="es-CL" b="1" i="1" dirty="0" smtClean="0">
                <a:solidFill>
                  <a:schemeClr val="accent1">
                    <a:lumMod val="75000"/>
                  </a:schemeClr>
                </a:solidFill>
              </a:rPr>
              <a:t>Normativa aplicable en Chile </a:t>
            </a:r>
            <a:endParaRPr lang="es-CL" b="1" i="1" dirty="0">
              <a:solidFill>
                <a:schemeClr val="accent1">
                  <a:lumMod val="75000"/>
                </a:schemeClr>
              </a:solidFill>
            </a:endParaRPr>
          </a:p>
        </p:txBody>
      </p:sp>
      <p:sp>
        <p:nvSpPr>
          <p:cNvPr id="3" name="Marcador de contenido 2"/>
          <p:cNvSpPr>
            <a:spLocks noGrp="1"/>
          </p:cNvSpPr>
          <p:nvPr>
            <p:ph idx="1"/>
          </p:nvPr>
        </p:nvSpPr>
        <p:spPr>
          <a:xfrm>
            <a:off x="685003" y="1444107"/>
            <a:ext cx="10515600" cy="4351338"/>
          </a:xfrm>
        </p:spPr>
        <p:txBody>
          <a:bodyPr>
            <a:noAutofit/>
          </a:bodyPr>
          <a:lstStyle/>
          <a:p>
            <a:r>
              <a:rPr lang="es-CL" sz="2000" dirty="0"/>
              <a:t>Decreto N° 43/2015 Ministerio de Salud: Reglamento de Almacenamiento de</a:t>
            </a:r>
          </a:p>
          <a:p>
            <a:pPr marL="0" indent="0">
              <a:buNone/>
            </a:pPr>
            <a:r>
              <a:rPr lang="es-CL" sz="2000" dirty="0" smtClean="0"/>
              <a:t>      Sustancias </a:t>
            </a:r>
            <a:r>
              <a:rPr lang="es-CL" sz="2000" dirty="0"/>
              <a:t>Peligrosas que entra en vigencia el 25 de septiembre de 2016, fecha</a:t>
            </a:r>
          </a:p>
          <a:p>
            <a:pPr marL="0" indent="0">
              <a:buNone/>
            </a:pPr>
            <a:r>
              <a:rPr lang="es-CL" sz="2000" dirty="0" smtClean="0"/>
              <a:t>      a </a:t>
            </a:r>
            <a:r>
              <a:rPr lang="es-CL" sz="2000" dirty="0"/>
              <a:t>partir de la cual se derogaría el actual Decreto N° 78.</a:t>
            </a:r>
          </a:p>
          <a:p>
            <a:endParaRPr lang="es-CL" sz="2000" dirty="0"/>
          </a:p>
          <a:p>
            <a:r>
              <a:rPr lang="es-CL" sz="2000" dirty="0"/>
              <a:t>Art. 2: Se entenderá por sustancias peligrosas, o productos peligrosos, para efectos de</a:t>
            </a:r>
          </a:p>
          <a:p>
            <a:pPr marL="0" indent="0">
              <a:buNone/>
            </a:pPr>
            <a:r>
              <a:rPr lang="es-CL" sz="2000" dirty="0" smtClean="0"/>
              <a:t>      este </a:t>
            </a:r>
            <a:r>
              <a:rPr lang="es-CL" sz="2000" dirty="0"/>
              <a:t>reglamento, aquellas que puedan significar un riesgo para la salud, la seguridad o</a:t>
            </a:r>
          </a:p>
          <a:p>
            <a:pPr marL="0" indent="0">
              <a:buNone/>
            </a:pPr>
            <a:r>
              <a:rPr lang="es-CL" sz="2000" dirty="0" smtClean="0"/>
              <a:t>      el </a:t>
            </a:r>
            <a:r>
              <a:rPr lang="es-CL" sz="2000" dirty="0"/>
              <a:t>bienestar de los seres humanos y animales, siendo aquellas clasificadas en la Norma</a:t>
            </a:r>
          </a:p>
          <a:p>
            <a:pPr marL="0" indent="0">
              <a:buNone/>
            </a:pPr>
            <a:r>
              <a:rPr lang="es-CL" sz="2000" dirty="0" smtClean="0"/>
              <a:t>      Chilena </a:t>
            </a:r>
            <a:r>
              <a:rPr lang="es-CL" sz="2000" dirty="0"/>
              <a:t>Oficial N°382:2013, Sustancias Peligrosas – Clasificación (</a:t>
            </a:r>
            <a:r>
              <a:rPr lang="es-CL" sz="2000" dirty="0" err="1"/>
              <a:t>NCh</a:t>
            </a:r>
            <a:r>
              <a:rPr lang="es-CL" sz="2000" dirty="0"/>
              <a:t> 382:2013).</a:t>
            </a:r>
          </a:p>
          <a:p>
            <a:endParaRPr lang="es-CL" sz="2000" dirty="0"/>
          </a:p>
          <a:p>
            <a:r>
              <a:rPr lang="es-CL" sz="2000" dirty="0"/>
              <a:t>Norma Chilena 382: Sustancias Peligrosas – Terminología y clasificación general.</a:t>
            </a:r>
          </a:p>
          <a:p>
            <a:endParaRPr lang="es-CL" sz="2000" dirty="0"/>
          </a:p>
          <a:p>
            <a:r>
              <a:rPr lang="es-CL" sz="2000" dirty="0"/>
              <a:t>Norma Chilena 2190: Transporte de Sustancias Peligrosas – Distintivos para</a:t>
            </a:r>
          </a:p>
          <a:p>
            <a:pPr marL="0" indent="0">
              <a:buNone/>
            </a:pPr>
            <a:r>
              <a:rPr lang="es-CL" sz="2000" dirty="0" smtClean="0"/>
              <a:t>     identificación </a:t>
            </a:r>
            <a:r>
              <a:rPr lang="es-CL" sz="2000" dirty="0"/>
              <a:t>de riesgos.</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391774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p:txBody>
          <a:bodyPr/>
          <a:lstStyle/>
          <a:p>
            <a:r>
              <a:rPr lang="es-CL" b="1" dirty="0"/>
              <a:t>Norma Chilena 382</a:t>
            </a:r>
          </a:p>
          <a:p>
            <a:endParaRPr lang="es-CL" dirty="0"/>
          </a:p>
          <a:p>
            <a:r>
              <a:rPr lang="es-CL" dirty="0"/>
              <a:t>Establece una clasificación general de las sustancias peligrosas en</a:t>
            </a:r>
          </a:p>
          <a:p>
            <a:pPr marL="0" indent="0">
              <a:buNone/>
            </a:pPr>
            <a:r>
              <a:rPr lang="es-CL" dirty="0" smtClean="0"/>
              <a:t>   clase </a:t>
            </a:r>
            <a:r>
              <a:rPr lang="es-CL" dirty="0"/>
              <a:t>y división. Esta clasificación se realiza de acuerdo a los riesgos</a:t>
            </a:r>
          </a:p>
          <a:p>
            <a:pPr marL="0" indent="0">
              <a:buNone/>
            </a:pPr>
            <a:r>
              <a:rPr lang="es-CL" dirty="0" smtClean="0"/>
              <a:t>   inherentes </a:t>
            </a:r>
            <a:r>
              <a:rPr lang="es-CL" dirty="0"/>
              <a:t>y más significativos que presentan las sustancias para el</a:t>
            </a:r>
          </a:p>
          <a:p>
            <a:pPr marL="0" indent="0">
              <a:buNone/>
            </a:pPr>
            <a:r>
              <a:rPr lang="es-CL" dirty="0" smtClean="0"/>
              <a:t>   transporte </a:t>
            </a:r>
            <a:r>
              <a:rPr lang="es-CL" dirty="0"/>
              <a:t>terrestre en territorio nacional, en su manipulación y</a:t>
            </a:r>
          </a:p>
          <a:p>
            <a:pPr marL="0" indent="0">
              <a:buNone/>
            </a:pPr>
            <a:r>
              <a:rPr lang="es-CL" dirty="0" smtClean="0"/>
              <a:t>   almacenamiento </a:t>
            </a:r>
            <a:r>
              <a:rPr lang="es-CL" dirty="0"/>
              <a:t>asociados al transporte.</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0270751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77443"/>
            <a:ext cx="10515600" cy="1325563"/>
          </a:xfrm>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a:xfrm>
            <a:off x="838200" y="1690688"/>
            <a:ext cx="10515600" cy="4351338"/>
          </a:xfrm>
        </p:spPr>
        <p:txBody>
          <a:bodyPr>
            <a:normAutofit lnSpcReduction="10000"/>
          </a:bodyPr>
          <a:lstStyle/>
          <a:p>
            <a:pPr marL="0" indent="0">
              <a:buNone/>
            </a:pPr>
            <a:r>
              <a:rPr lang="es-CL" dirty="0">
                <a:solidFill>
                  <a:schemeClr val="accent1">
                    <a:lumMod val="75000"/>
                  </a:schemeClr>
                </a:solidFill>
              </a:rPr>
              <a:t>Clase 1: Explosivos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2: Gases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3: Líquidos Inflamables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4: Sólidos Inflamables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5: Sustancias Comburentes y Peróxidos Orgánicos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6: Sustancias tóxicas y Sustancias Infecciosas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7: Sustancias Radiactivas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8: Sustancias Corrosivas</a:t>
            </a:r>
            <a:r>
              <a:rPr lang="es-CL" dirty="0" smtClean="0">
                <a:solidFill>
                  <a:schemeClr val="accent1">
                    <a:lumMod val="75000"/>
                  </a:schemeClr>
                </a:solidFill>
              </a:rPr>
              <a:t>.</a:t>
            </a:r>
            <a:endParaRPr lang="es-CL" dirty="0">
              <a:solidFill>
                <a:schemeClr val="accent1">
                  <a:lumMod val="75000"/>
                </a:schemeClr>
              </a:solidFill>
            </a:endParaRPr>
          </a:p>
          <a:p>
            <a:pPr marL="0" indent="0">
              <a:buNone/>
            </a:pPr>
            <a:r>
              <a:rPr lang="es-CL" dirty="0">
                <a:solidFill>
                  <a:schemeClr val="accent1">
                    <a:lumMod val="75000"/>
                  </a:schemeClr>
                </a:solidFill>
              </a:rPr>
              <a:t>Clase 9: Sustancias y objetos peligrosos varios.</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3450380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p:txBody>
          <a:bodyPr/>
          <a:lstStyle/>
          <a:p>
            <a:r>
              <a:rPr lang="es-CL" b="1" dirty="0" smtClean="0"/>
              <a:t>Normativa Chilena 2190</a:t>
            </a:r>
          </a:p>
          <a:p>
            <a:pPr marL="0" indent="0">
              <a:buNone/>
            </a:pPr>
            <a:r>
              <a:rPr lang="es-CL" b="1" dirty="0"/>
              <a:t> </a:t>
            </a:r>
            <a:r>
              <a:rPr lang="es-CL" b="1" dirty="0" smtClean="0"/>
              <a:t>    </a:t>
            </a:r>
            <a:r>
              <a:rPr lang="es-CL" i="1" u="sng" dirty="0" smtClean="0"/>
              <a:t>Establece una clasificación de rotulación </a:t>
            </a:r>
          </a:p>
          <a:p>
            <a:pPr marL="0" indent="0">
              <a:buNone/>
            </a:pPr>
            <a:endParaRPr lang="es-CL" i="1" u="sng" dirty="0"/>
          </a:p>
          <a:p>
            <a:pPr marL="0" indent="0">
              <a:buNone/>
            </a:pPr>
            <a:endParaRPr lang="es-CL" i="1" u="sng"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1070263" y="3163975"/>
            <a:ext cx="10051473" cy="3147925"/>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386173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a:t>Clasificación de sustancias peligrosas</a:t>
            </a:r>
            <a:endParaRPr lang="es-CL" dirty="0"/>
          </a:p>
        </p:txBody>
      </p:sp>
      <p:sp>
        <p:nvSpPr>
          <p:cNvPr id="3" name="Marcador de contenido 2"/>
          <p:cNvSpPr>
            <a:spLocks noGrp="1"/>
          </p:cNvSpPr>
          <p:nvPr>
            <p:ph idx="1"/>
          </p:nvPr>
        </p:nvSpPr>
        <p:spPr/>
        <p:txBody>
          <a:bodyPr/>
          <a:lstStyle/>
          <a:p>
            <a:pPr marL="0" indent="0">
              <a:buNone/>
            </a:pPr>
            <a:r>
              <a:rPr lang="es-CL" dirty="0" smtClean="0">
                <a:solidFill>
                  <a:schemeClr val="accent1">
                    <a:lumMod val="75000"/>
                  </a:schemeClr>
                </a:solidFill>
              </a:rPr>
              <a:t>Clase 1 : Explosivos.</a:t>
            </a:r>
          </a:p>
          <a:p>
            <a:pPr marL="0" indent="0">
              <a:buNone/>
            </a:pPr>
            <a:endParaRPr lang="es-CL" dirty="0" smtClean="0"/>
          </a:p>
          <a:p>
            <a:pPr marL="0" indent="0">
              <a:buNone/>
            </a:pPr>
            <a:r>
              <a:rPr lang="es-CL" dirty="0"/>
              <a:t>       Sustancia sólida o líquida (o mezclas de sustancias) que de manera</a:t>
            </a:r>
          </a:p>
          <a:p>
            <a:pPr marL="0" indent="0">
              <a:buNone/>
            </a:pPr>
            <a:r>
              <a:rPr lang="es-CL" dirty="0" smtClean="0"/>
              <a:t>       espontánea</a:t>
            </a:r>
            <a:r>
              <a:rPr lang="es-CL" dirty="0"/>
              <a:t>, por reacción química, puede producir gases a una</a:t>
            </a:r>
          </a:p>
          <a:p>
            <a:pPr marL="0" indent="0">
              <a:buNone/>
            </a:pPr>
            <a:r>
              <a:rPr lang="es-CL" dirty="0" smtClean="0"/>
              <a:t>       temperatura</a:t>
            </a:r>
            <a:r>
              <a:rPr lang="es-CL" dirty="0"/>
              <a:t>, una presión y una velocidad tales que cause daño en</a:t>
            </a:r>
          </a:p>
          <a:p>
            <a:pPr marL="0" indent="0">
              <a:buNone/>
            </a:pPr>
            <a:r>
              <a:rPr lang="es-CL" dirty="0" smtClean="0"/>
              <a:t>       los </a:t>
            </a:r>
            <a:r>
              <a:rPr lang="es-CL" dirty="0"/>
              <a:t>alrededores</a:t>
            </a:r>
            <a:r>
              <a:rPr lang="es-CL" dirty="0" smtClean="0"/>
              <a:t>.      </a:t>
            </a:r>
            <a:endParaRPr lang="es-CL"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8271164" y="4228494"/>
            <a:ext cx="3082636" cy="2629506"/>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9600838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7145" y="0"/>
            <a:ext cx="10515600" cy="1325563"/>
          </a:xfrm>
        </p:spPr>
        <p:txBody>
          <a:bodyPr/>
          <a:lstStyle/>
          <a:p>
            <a:r>
              <a:rPr lang="es-CL" b="1" dirty="0"/>
              <a:t>Clasificación de sustancias peligrosas</a:t>
            </a:r>
            <a:endParaRPr lang="es-CL" dirty="0"/>
          </a:p>
        </p:txBody>
      </p:sp>
      <p:sp>
        <p:nvSpPr>
          <p:cNvPr id="3" name="Marcador de contenido 2"/>
          <p:cNvSpPr>
            <a:spLocks noGrp="1"/>
          </p:cNvSpPr>
          <p:nvPr>
            <p:ph idx="1"/>
          </p:nvPr>
        </p:nvSpPr>
        <p:spPr>
          <a:xfrm>
            <a:off x="838198" y="1219200"/>
            <a:ext cx="10744201" cy="2535381"/>
          </a:xfrm>
        </p:spPr>
        <p:txBody>
          <a:bodyPr>
            <a:normAutofit fontScale="55000" lnSpcReduction="20000"/>
          </a:bodyPr>
          <a:lstStyle/>
          <a:p>
            <a:pPr marL="0" indent="0">
              <a:buNone/>
            </a:pPr>
            <a:r>
              <a:rPr lang="es-CL" sz="4400" dirty="0" smtClean="0">
                <a:solidFill>
                  <a:schemeClr val="accent1">
                    <a:lumMod val="75000"/>
                  </a:schemeClr>
                </a:solidFill>
              </a:rPr>
              <a:t>Clase 2 : Gases.</a:t>
            </a:r>
          </a:p>
          <a:p>
            <a:pPr marL="0" indent="0">
              <a:buNone/>
            </a:pPr>
            <a:endParaRPr lang="es-CL" dirty="0"/>
          </a:p>
          <a:p>
            <a:r>
              <a:rPr lang="es-CL" dirty="0"/>
              <a:t>Un gas es toda sustancia que a 50 °C tiene una presión de </a:t>
            </a:r>
            <a:r>
              <a:rPr lang="es-CL" dirty="0" smtClean="0"/>
              <a:t>vapor</a:t>
            </a:r>
          </a:p>
          <a:p>
            <a:pPr marL="0" indent="0">
              <a:buNone/>
            </a:pPr>
            <a:r>
              <a:rPr lang="es-CL" dirty="0" smtClean="0"/>
              <a:t>      superior a 300 </a:t>
            </a:r>
            <a:r>
              <a:rPr lang="es-CL" dirty="0" err="1" smtClean="0"/>
              <a:t>kPa</a:t>
            </a:r>
            <a:r>
              <a:rPr lang="es-CL" dirty="0" smtClean="0"/>
              <a:t>, o que sea totalmente gaseosa a 20 °C, a una</a:t>
            </a:r>
          </a:p>
          <a:p>
            <a:pPr marL="0" indent="0">
              <a:buNone/>
            </a:pPr>
            <a:r>
              <a:rPr lang="es-CL" dirty="0" smtClean="0"/>
              <a:t>      presión </a:t>
            </a:r>
            <a:r>
              <a:rPr lang="es-CL" dirty="0"/>
              <a:t>de referencia de 101,3 </a:t>
            </a:r>
            <a:r>
              <a:rPr lang="es-CL" dirty="0" err="1"/>
              <a:t>kPa</a:t>
            </a:r>
            <a:r>
              <a:rPr lang="es-CL" dirty="0" smtClean="0"/>
              <a:t>.</a:t>
            </a:r>
            <a:endParaRPr lang="es-CL" dirty="0"/>
          </a:p>
          <a:p>
            <a:r>
              <a:rPr lang="es-CL" dirty="0"/>
              <a:t>División 2.1: Gases Inflamables</a:t>
            </a:r>
            <a:r>
              <a:rPr lang="es-CL" dirty="0" smtClean="0"/>
              <a:t>.</a:t>
            </a:r>
            <a:endParaRPr lang="es-CL" dirty="0"/>
          </a:p>
          <a:p>
            <a:r>
              <a:rPr lang="es-CL" dirty="0"/>
              <a:t>División 2.2: Gases no Inflamables</a:t>
            </a:r>
            <a:r>
              <a:rPr lang="es-CL" dirty="0" smtClean="0"/>
              <a:t>.</a:t>
            </a:r>
            <a:endParaRPr lang="es-CL" dirty="0"/>
          </a:p>
          <a:p>
            <a:r>
              <a:rPr lang="es-CL" dirty="0"/>
              <a:t>División 2.3: Gases Venenosos.</a:t>
            </a:r>
            <a:endParaRPr lang="es-CL" dirty="0" smtClean="0"/>
          </a:p>
        </p:txBody>
      </p:sp>
      <p:sp>
        <p:nvSpPr>
          <p:cNvPr id="4" name="Rectángulo 3"/>
          <p:cNvSpPr/>
          <p:nvPr/>
        </p:nvSpPr>
        <p:spPr>
          <a:xfrm>
            <a:off x="765461" y="3894799"/>
            <a:ext cx="11215256" cy="2585323"/>
          </a:xfrm>
          <a:prstGeom prst="rect">
            <a:avLst/>
          </a:prstGeom>
        </p:spPr>
        <p:txBody>
          <a:bodyPr wrap="square">
            <a:spAutoFit/>
          </a:bodyPr>
          <a:lstStyle/>
          <a:p>
            <a:r>
              <a:rPr lang="es-CL" dirty="0"/>
              <a:t>Pertenecen a esta clase:</a:t>
            </a:r>
          </a:p>
          <a:p>
            <a:endParaRPr lang="es-CL" dirty="0"/>
          </a:p>
          <a:p>
            <a:r>
              <a:rPr lang="es-CL" dirty="0"/>
              <a:t>Gases Permanentes: gases que no se licúan a </a:t>
            </a:r>
            <a:r>
              <a:rPr lang="es-CL" dirty="0" err="1"/>
              <a:t>T°</a:t>
            </a:r>
            <a:r>
              <a:rPr lang="es-CL" dirty="0"/>
              <a:t> ambiente</a:t>
            </a:r>
            <a:r>
              <a:rPr lang="es-CL" dirty="0" smtClean="0"/>
              <a:t>.</a:t>
            </a:r>
            <a:endParaRPr lang="es-CL" dirty="0"/>
          </a:p>
          <a:p>
            <a:r>
              <a:rPr lang="es-CL" dirty="0"/>
              <a:t>Gases Licuados: gases que pueden licuarse a presión a </a:t>
            </a:r>
            <a:r>
              <a:rPr lang="es-CL" dirty="0" err="1"/>
              <a:t>T°</a:t>
            </a:r>
            <a:r>
              <a:rPr lang="es-CL" dirty="0"/>
              <a:t> ambiente</a:t>
            </a:r>
            <a:r>
              <a:rPr lang="es-CL" dirty="0" smtClean="0"/>
              <a:t>.</a:t>
            </a:r>
            <a:endParaRPr lang="es-CL" dirty="0"/>
          </a:p>
          <a:p>
            <a:r>
              <a:rPr lang="es-CL" dirty="0"/>
              <a:t>Gases Disueltos: gases disueltos a presión en un disolvente, que puede estar adsorbido por</a:t>
            </a:r>
          </a:p>
          <a:p>
            <a:r>
              <a:rPr lang="es-CL" dirty="0"/>
              <a:t>una sustancia porosa.</a:t>
            </a:r>
          </a:p>
          <a:p>
            <a:endParaRPr lang="es-CL" dirty="0"/>
          </a:p>
          <a:p>
            <a:r>
              <a:rPr lang="es-CL" dirty="0"/>
              <a:t>Gases Criogénicos: gases que en fase líquida tienen un punto de ebullición inferior a -90° C,</a:t>
            </a:r>
          </a:p>
          <a:p>
            <a:r>
              <a:rPr lang="es-CL" dirty="0"/>
              <a:t>a presión absoluta de 1 atm. </a:t>
            </a:r>
            <a:r>
              <a:rPr lang="es-CL" dirty="0" err="1"/>
              <a:t>Ej</a:t>
            </a:r>
            <a:r>
              <a:rPr lang="es-CL" dirty="0"/>
              <a:t>: argón, nitrógeno, oxígeno… en fase líquida.</a:t>
            </a:r>
          </a:p>
        </p:txBody>
      </p:sp>
      <p:pic>
        <p:nvPicPr>
          <p:cNvPr id="5" name="Imagen 4"/>
          <p:cNvPicPr/>
          <p:nvPr/>
        </p:nvPicPr>
        <p:blipFill>
          <a:blip r:embed="rId2">
            <a:extLst>
              <a:ext uri="{28A0092B-C50C-407E-A947-70E740481C1C}">
                <a14:useLocalDpi xmlns:a14="http://schemas.microsoft.com/office/drawing/2010/main" val="0"/>
              </a:ext>
            </a:extLst>
          </a:blip>
          <a:stretch>
            <a:fillRect/>
          </a:stretch>
        </p:blipFill>
        <p:spPr>
          <a:xfrm>
            <a:off x="6373089" y="2189301"/>
            <a:ext cx="5403273" cy="1794338"/>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0010740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47255" y="0"/>
            <a:ext cx="10515600" cy="1325563"/>
          </a:xfrm>
        </p:spPr>
        <p:txBody>
          <a:bodyPr/>
          <a:lstStyle/>
          <a:p>
            <a:r>
              <a:rPr lang="es-CL" b="1" dirty="0"/>
              <a:t>Clasificación de sustancias peligrosas</a:t>
            </a:r>
            <a:endParaRPr lang="es-CL" dirty="0"/>
          </a:p>
        </p:txBody>
      </p:sp>
      <p:sp>
        <p:nvSpPr>
          <p:cNvPr id="3" name="Marcador de contenido 2"/>
          <p:cNvSpPr>
            <a:spLocks noGrp="1"/>
          </p:cNvSpPr>
          <p:nvPr>
            <p:ph idx="1"/>
          </p:nvPr>
        </p:nvSpPr>
        <p:spPr>
          <a:xfrm>
            <a:off x="788096" y="1462370"/>
            <a:ext cx="10515600" cy="4145684"/>
          </a:xfrm>
        </p:spPr>
        <p:txBody>
          <a:bodyPr>
            <a:normAutofit fontScale="77500" lnSpcReduction="20000"/>
          </a:bodyPr>
          <a:lstStyle/>
          <a:p>
            <a:pPr marL="0" indent="0">
              <a:buNone/>
            </a:pPr>
            <a:r>
              <a:rPr lang="es-CL" dirty="0" smtClean="0">
                <a:solidFill>
                  <a:schemeClr val="accent1">
                    <a:lumMod val="75000"/>
                  </a:schemeClr>
                </a:solidFill>
              </a:rPr>
              <a:t>Clase 3 : Líquidos Inflamables.</a:t>
            </a:r>
          </a:p>
          <a:p>
            <a:pPr marL="0" indent="0">
              <a:buNone/>
            </a:pPr>
            <a:r>
              <a:rPr lang="es-CL" dirty="0">
                <a:solidFill>
                  <a:schemeClr val="accent5">
                    <a:lumMod val="50000"/>
                  </a:schemeClr>
                </a:solidFill>
              </a:rPr>
              <a:t>      </a:t>
            </a:r>
            <a:endParaRPr lang="es-CL" dirty="0" smtClean="0">
              <a:solidFill>
                <a:schemeClr val="accent5">
                  <a:lumMod val="50000"/>
                </a:schemeClr>
              </a:solidFill>
            </a:endParaRPr>
          </a:p>
          <a:p>
            <a:pPr marL="0" indent="0">
              <a:buNone/>
            </a:pPr>
            <a:r>
              <a:rPr lang="es-CL" dirty="0">
                <a:solidFill>
                  <a:schemeClr val="accent5">
                    <a:lumMod val="50000"/>
                  </a:schemeClr>
                </a:solidFill>
              </a:rPr>
              <a:t> </a:t>
            </a:r>
            <a:r>
              <a:rPr lang="es-CL" dirty="0" smtClean="0">
                <a:solidFill>
                  <a:schemeClr val="accent5">
                    <a:lumMod val="50000"/>
                  </a:schemeClr>
                </a:solidFill>
              </a:rPr>
              <a:t>     </a:t>
            </a:r>
            <a:r>
              <a:rPr lang="es-CL" dirty="0" smtClean="0"/>
              <a:t>Son </a:t>
            </a:r>
            <a:r>
              <a:rPr lang="es-CL" dirty="0"/>
              <a:t>líquidos inflamables los líquidos,</a:t>
            </a:r>
          </a:p>
          <a:p>
            <a:pPr marL="0" indent="0">
              <a:buNone/>
            </a:pPr>
            <a:r>
              <a:rPr lang="es-CL" dirty="0" smtClean="0"/>
              <a:t>      mezclas </a:t>
            </a:r>
            <a:r>
              <a:rPr lang="es-CL" dirty="0"/>
              <a:t>de líquidos o líquidos que</a:t>
            </a:r>
          </a:p>
          <a:p>
            <a:pPr marL="0" indent="0">
              <a:buNone/>
            </a:pPr>
            <a:r>
              <a:rPr lang="es-CL" dirty="0" smtClean="0"/>
              <a:t>      contienen </a:t>
            </a:r>
            <a:r>
              <a:rPr lang="es-CL" dirty="0"/>
              <a:t>sustancias sólidas en solución</a:t>
            </a:r>
          </a:p>
          <a:p>
            <a:pPr marL="0" indent="0">
              <a:buNone/>
            </a:pPr>
            <a:r>
              <a:rPr lang="es-CL" dirty="0" smtClean="0"/>
              <a:t>      o </a:t>
            </a:r>
            <a:r>
              <a:rPr lang="es-CL" dirty="0"/>
              <a:t>suspensión que </a:t>
            </a:r>
            <a:r>
              <a:rPr lang="es-CL" dirty="0">
                <a:solidFill>
                  <a:schemeClr val="accent1">
                    <a:lumMod val="75000"/>
                  </a:schemeClr>
                </a:solidFill>
              </a:rPr>
              <a:t>desprenden vapores</a:t>
            </a:r>
          </a:p>
          <a:p>
            <a:pPr marL="0" indent="0">
              <a:buNone/>
            </a:pPr>
            <a:r>
              <a:rPr lang="es-CL" dirty="0" smtClean="0">
                <a:solidFill>
                  <a:schemeClr val="accent1">
                    <a:lumMod val="75000"/>
                  </a:schemeClr>
                </a:solidFill>
              </a:rPr>
              <a:t>      inflamables </a:t>
            </a:r>
            <a:r>
              <a:rPr lang="es-CL" dirty="0">
                <a:solidFill>
                  <a:schemeClr val="accent1">
                    <a:lumMod val="75000"/>
                  </a:schemeClr>
                </a:solidFill>
              </a:rPr>
              <a:t>a una temperatura no</a:t>
            </a:r>
          </a:p>
          <a:p>
            <a:pPr marL="0" indent="0">
              <a:buNone/>
            </a:pPr>
            <a:r>
              <a:rPr lang="es-CL" dirty="0" smtClean="0">
                <a:solidFill>
                  <a:schemeClr val="accent1">
                    <a:lumMod val="75000"/>
                  </a:schemeClr>
                </a:solidFill>
              </a:rPr>
              <a:t>      superior </a:t>
            </a:r>
            <a:r>
              <a:rPr lang="es-CL" dirty="0">
                <a:solidFill>
                  <a:schemeClr val="accent1">
                    <a:lumMod val="75000"/>
                  </a:schemeClr>
                </a:solidFill>
              </a:rPr>
              <a:t>a 60,5 °C en ensayos en copa</a:t>
            </a:r>
          </a:p>
          <a:p>
            <a:pPr marL="0" indent="0">
              <a:buNone/>
            </a:pPr>
            <a:r>
              <a:rPr lang="es-CL" dirty="0" smtClean="0">
                <a:solidFill>
                  <a:schemeClr val="accent1">
                    <a:lumMod val="75000"/>
                  </a:schemeClr>
                </a:solidFill>
              </a:rPr>
              <a:t>      cerrado </a:t>
            </a:r>
            <a:r>
              <a:rPr lang="es-CL" dirty="0">
                <a:solidFill>
                  <a:schemeClr val="accent1">
                    <a:lumMod val="75000"/>
                  </a:schemeClr>
                </a:solidFill>
              </a:rPr>
              <a:t>o no superior a 65,6 °C en copa</a:t>
            </a:r>
          </a:p>
          <a:p>
            <a:pPr marL="0" indent="0">
              <a:buNone/>
            </a:pPr>
            <a:r>
              <a:rPr lang="es-CL" dirty="0" smtClean="0">
                <a:solidFill>
                  <a:schemeClr val="accent1">
                    <a:lumMod val="75000"/>
                  </a:schemeClr>
                </a:solidFill>
              </a:rPr>
              <a:t>      abierta</a:t>
            </a:r>
            <a:r>
              <a:rPr lang="es-CL" dirty="0">
                <a:solidFill>
                  <a:schemeClr val="accent1">
                    <a:lumMod val="75000"/>
                  </a:schemeClr>
                </a:solidFill>
              </a:rPr>
              <a:t>, comúnmente conocido como</a:t>
            </a:r>
          </a:p>
          <a:p>
            <a:pPr marL="0" indent="0">
              <a:buNone/>
            </a:pPr>
            <a:r>
              <a:rPr lang="es-CL" dirty="0" smtClean="0">
                <a:solidFill>
                  <a:schemeClr val="accent1">
                    <a:lumMod val="75000"/>
                  </a:schemeClr>
                </a:solidFill>
              </a:rPr>
              <a:t>      punto </a:t>
            </a:r>
            <a:r>
              <a:rPr lang="es-CL" dirty="0">
                <a:solidFill>
                  <a:schemeClr val="accent1">
                    <a:lumMod val="75000"/>
                  </a:schemeClr>
                </a:solidFill>
              </a:rPr>
              <a:t>de inflamación.</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8084994" y="2582285"/>
            <a:ext cx="2624570" cy="2632363"/>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9922015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a:t>Clasificación de sustancias peligrosas</a:t>
            </a:r>
            <a:endParaRPr lang="es-CL" dirty="0"/>
          </a:p>
        </p:txBody>
      </p:sp>
      <p:sp>
        <p:nvSpPr>
          <p:cNvPr id="3" name="Marcador de contenido 2"/>
          <p:cNvSpPr>
            <a:spLocks noGrp="1"/>
          </p:cNvSpPr>
          <p:nvPr>
            <p:ph idx="1"/>
          </p:nvPr>
        </p:nvSpPr>
        <p:spPr>
          <a:xfrm>
            <a:off x="502227" y="1456307"/>
            <a:ext cx="11187545" cy="4852266"/>
          </a:xfrm>
        </p:spPr>
        <p:txBody>
          <a:bodyPr>
            <a:normAutofit fontScale="62500" lnSpcReduction="20000"/>
          </a:bodyPr>
          <a:lstStyle/>
          <a:p>
            <a:r>
              <a:rPr lang="es-CL" sz="3800" dirty="0" smtClean="0">
                <a:solidFill>
                  <a:schemeClr val="accent1">
                    <a:lumMod val="75000"/>
                  </a:schemeClr>
                </a:solidFill>
              </a:rPr>
              <a:t>Clase 4 : Solidos inflamables.</a:t>
            </a:r>
          </a:p>
          <a:p>
            <a:pPr marL="0" indent="0">
              <a:buNone/>
            </a:pPr>
            <a:endParaRPr lang="es-CL" dirty="0" smtClean="0">
              <a:solidFill>
                <a:schemeClr val="accent5">
                  <a:lumMod val="50000"/>
                </a:schemeClr>
              </a:solidFill>
            </a:endParaRPr>
          </a:p>
          <a:p>
            <a:r>
              <a:rPr lang="es-CL" dirty="0"/>
              <a:t>Sólidos Inflamables – Sustancias sólidas que se inflaman con facilidad</a:t>
            </a:r>
          </a:p>
          <a:p>
            <a:pPr marL="0" indent="0">
              <a:buNone/>
            </a:pPr>
            <a:r>
              <a:rPr lang="es-CL" dirty="0" smtClean="0"/>
              <a:t>     o </a:t>
            </a:r>
            <a:r>
              <a:rPr lang="es-CL" dirty="0"/>
              <a:t>pueden provocar o activar incendios por rozamiento; sustancias</a:t>
            </a:r>
          </a:p>
          <a:p>
            <a:pPr marL="0" indent="0">
              <a:buNone/>
            </a:pPr>
            <a:r>
              <a:rPr lang="es-CL" dirty="0" smtClean="0"/>
              <a:t>     que </a:t>
            </a:r>
            <a:r>
              <a:rPr lang="es-CL" dirty="0"/>
              <a:t>espontáneamente pueden experimentar una reacción</a:t>
            </a:r>
          </a:p>
          <a:p>
            <a:pPr marL="0" indent="0">
              <a:buNone/>
            </a:pPr>
            <a:r>
              <a:rPr lang="es-CL" dirty="0" smtClean="0"/>
              <a:t>     exotérmica </a:t>
            </a:r>
            <a:r>
              <a:rPr lang="es-CL" dirty="0"/>
              <a:t>intensa; o que en Reacción con el agua se transforman</a:t>
            </a:r>
          </a:p>
          <a:p>
            <a:pPr marL="0" indent="0">
              <a:buNone/>
            </a:pPr>
            <a:r>
              <a:rPr lang="es-CL" dirty="0" smtClean="0"/>
              <a:t>     espontáneamente </a:t>
            </a:r>
            <a:r>
              <a:rPr lang="es-CL" dirty="0"/>
              <a:t>en inflamables o que al entrar en contacto con el</a:t>
            </a:r>
          </a:p>
          <a:p>
            <a:pPr marL="0" indent="0">
              <a:buNone/>
            </a:pPr>
            <a:r>
              <a:rPr lang="es-CL" dirty="0" smtClean="0"/>
              <a:t>     aire </a:t>
            </a:r>
            <a:r>
              <a:rPr lang="es-CL" dirty="0"/>
              <a:t>se pueden inflamar.</a:t>
            </a:r>
          </a:p>
          <a:p>
            <a:endParaRPr lang="es-CL" dirty="0"/>
          </a:p>
          <a:p>
            <a:r>
              <a:rPr lang="es-CL" dirty="0"/>
              <a:t>División 4.1: Sólidos inflamables, sustancias que reaccionan espontáneamente y</a:t>
            </a:r>
          </a:p>
          <a:p>
            <a:r>
              <a:rPr lang="es-CL" dirty="0"/>
              <a:t>explosivos insensibilizados.</a:t>
            </a:r>
          </a:p>
          <a:p>
            <a:endParaRPr lang="es-CL" dirty="0"/>
          </a:p>
          <a:p>
            <a:r>
              <a:rPr lang="es-CL" dirty="0"/>
              <a:t>División 4.2: Sustancias que pueden experimentar combustión espontánea.</a:t>
            </a:r>
          </a:p>
          <a:p>
            <a:endParaRPr lang="es-CL" dirty="0"/>
          </a:p>
          <a:p>
            <a:r>
              <a:rPr lang="es-CL" dirty="0"/>
              <a:t>División 4.3: Sustancias que en contacto con el agua desprenden gases inflamables</a:t>
            </a:r>
            <a:r>
              <a:rPr lang="es-CL" dirty="0">
                <a:solidFill>
                  <a:schemeClr val="accent5">
                    <a:lumMod val="50000"/>
                  </a:schemeClr>
                </a:solidFill>
              </a:rPr>
              <a:t>.</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7564582" y="2632364"/>
            <a:ext cx="4322616" cy="1484457"/>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5665379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9437" y="-161347"/>
            <a:ext cx="10515600" cy="1325563"/>
          </a:xfrm>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a:xfrm>
            <a:off x="602672" y="1025236"/>
            <a:ext cx="11270673" cy="5832764"/>
          </a:xfrm>
        </p:spPr>
        <p:txBody>
          <a:bodyPr>
            <a:normAutofit fontScale="40000" lnSpcReduction="20000"/>
          </a:bodyPr>
          <a:lstStyle/>
          <a:p>
            <a:r>
              <a:rPr lang="es-CL" sz="5100" dirty="0" smtClean="0">
                <a:solidFill>
                  <a:schemeClr val="accent1">
                    <a:lumMod val="75000"/>
                  </a:schemeClr>
                </a:solidFill>
              </a:rPr>
              <a:t>Clase 5 : sustancias comburentes y peróxidos orgánicos.</a:t>
            </a:r>
          </a:p>
          <a:p>
            <a:endParaRPr lang="es-CL" sz="3800" dirty="0" smtClean="0">
              <a:solidFill>
                <a:schemeClr val="accent5">
                  <a:lumMod val="50000"/>
                </a:schemeClr>
              </a:solidFill>
            </a:endParaRPr>
          </a:p>
          <a:p>
            <a:r>
              <a:rPr lang="es-CL" sz="3800" dirty="0" smtClean="0">
                <a:solidFill>
                  <a:schemeClr val="accent5">
                    <a:lumMod val="50000"/>
                  </a:schemeClr>
                </a:solidFill>
              </a:rPr>
              <a:t> </a:t>
            </a:r>
            <a:r>
              <a:rPr lang="es-CL" sz="3800" dirty="0">
                <a:solidFill>
                  <a:schemeClr val="accent5">
                    <a:lumMod val="50000"/>
                  </a:schemeClr>
                </a:solidFill>
              </a:rPr>
              <a:t>División 5.1: Sustancias Comburentes.</a:t>
            </a:r>
          </a:p>
          <a:p>
            <a:pPr marL="0" indent="0">
              <a:buNone/>
            </a:pPr>
            <a:endParaRPr lang="es-CL" sz="3800" dirty="0">
              <a:solidFill>
                <a:schemeClr val="accent5">
                  <a:lumMod val="50000"/>
                </a:schemeClr>
              </a:solidFill>
            </a:endParaRPr>
          </a:p>
          <a:p>
            <a:pPr marL="0" indent="0">
              <a:buNone/>
            </a:pPr>
            <a:r>
              <a:rPr lang="es-CL" sz="3800" dirty="0" smtClean="0">
                <a:solidFill>
                  <a:schemeClr val="accent5">
                    <a:lumMod val="50000"/>
                  </a:schemeClr>
                </a:solidFill>
              </a:rPr>
              <a:t>  Sustancias </a:t>
            </a:r>
            <a:r>
              <a:rPr lang="es-CL" sz="3800" dirty="0">
                <a:solidFill>
                  <a:schemeClr val="accent5">
                    <a:lumMod val="50000"/>
                  </a:schemeClr>
                </a:solidFill>
              </a:rPr>
              <a:t>Comburentes (oxidantes): Son sustancias que, sin ser</a:t>
            </a:r>
          </a:p>
          <a:p>
            <a:pPr marL="0" indent="0">
              <a:buNone/>
            </a:pPr>
            <a:r>
              <a:rPr lang="es-CL" sz="3800" dirty="0" smtClean="0">
                <a:solidFill>
                  <a:schemeClr val="accent5">
                    <a:lumMod val="50000"/>
                  </a:schemeClr>
                </a:solidFill>
              </a:rPr>
              <a:t>   necesariamente </a:t>
            </a:r>
            <a:r>
              <a:rPr lang="es-CL" sz="3800" dirty="0">
                <a:solidFill>
                  <a:schemeClr val="accent5">
                    <a:lumMod val="50000"/>
                  </a:schemeClr>
                </a:solidFill>
              </a:rPr>
              <a:t>combustibles por si mismas, pueden generalmente</a:t>
            </a:r>
          </a:p>
          <a:p>
            <a:pPr marL="0" indent="0">
              <a:buNone/>
            </a:pPr>
            <a:r>
              <a:rPr lang="es-CL" sz="3800" dirty="0" smtClean="0">
                <a:solidFill>
                  <a:schemeClr val="accent5">
                    <a:lumMod val="50000"/>
                  </a:schemeClr>
                </a:solidFill>
              </a:rPr>
              <a:t>   liberar </a:t>
            </a:r>
            <a:r>
              <a:rPr lang="es-CL" sz="3800" dirty="0">
                <a:solidFill>
                  <a:schemeClr val="accent5">
                    <a:lumMod val="50000"/>
                  </a:schemeClr>
                </a:solidFill>
              </a:rPr>
              <a:t>oxigeno, causar o facilitar la combustión de otras materias o</a:t>
            </a:r>
          </a:p>
          <a:p>
            <a:pPr marL="0" indent="0">
              <a:buNone/>
            </a:pPr>
            <a:r>
              <a:rPr lang="es-CL" sz="3800" dirty="0" smtClean="0">
                <a:solidFill>
                  <a:schemeClr val="accent5">
                    <a:lumMod val="50000"/>
                  </a:schemeClr>
                </a:solidFill>
              </a:rPr>
              <a:t>   contribuir </a:t>
            </a:r>
            <a:r>
              <a:rPr lang="es-CL" sz="3800" dirty="0">
                <a:solidFill>
                  <a:schemeClr val="accent5">
                    <a:lumMod val="50000"/>
                  </a:schemeClr>
                </a:solidFill>
              </a:rPr>
              <a:t>a ella. </a:t>
            </a:r>
            <a:r>
              <a:rPr lang="es-CL" sz="3800" dirty="0" err="1">
                <a:solidFill>
                  <a:schemeClr val="accent5">
                    <a:lumMod val="50000"/>
                  </a:schemeClr>
                </a:solidFill>
              </a:rPr>
              <a:t>Ejs</a:t>
            </a:r>
            <a:r>
              <a:rPr lang="es-CL" sz="3800" dirty="0">
                <a:solidFill>
                  <a:schemeClr val="accent5">
                    <a:lumMod val="50000"/>
                  </a:schemeClr>
                </a:solidFill>
              </a:rPr>
              <a:t>: Ácido nítrico, Nitrato de sodio, Permanganato</a:t>
            </a:r>
          </a:p>
          <a:p>
            <a:pPr marL="0" indent="0">
              <a:buNone/>
            </a:pPr>
            <a:r>
              <a:rPr lang="es-CL" sz="3800" dirty="0" smtClean="0">
                <a:solidFill>
                  <a:schemeClr val="accent5">
                    <a:lumMod val="50000"/>
                  </a:schemeClr>
                </a:solidFill>
              </a:rPr>
              <a:t>   de </a:t>
            </a:r>
            <a:r>
              <a:rPr lang="es-CL" sz="3800" dirty="0">
                <a:solidFill>
                  <a:schemeClr val="accent5">
                    <a:lumMod val="50000"/>
                  </a:schemeClr>
                </a:solidFill>
              </a:rPr>
              <a:t>potasio.</a:t>
            </a:r>
          </a:p>
          <a:p>
            <a:endParaRPr lang="es-CL" dirty="0">
              <a:solidFill>
                <a:schemeClr val="accent5">
                  <a:lumMod val="50000"/>
                </a:schemeClr>
              </a:solidFill>
            </a:endParaRPr>
          </a:p>
          <a:p>
            <a:r>
              <a:rPr lang="es-CL" sz="4000" dirty="0">
                <a:solidFill>
                  <a:schemeClr val="accent5">
                    <a:lumMod val="50000"/>
                  </a:schemeClr>
                </a:solidFill>
              </a:rPr>
              <a:t>División 5.2: Peróxidos Orgánicos.</a:t>
            </a:r>
          </a:p>
          <a:p>
            <a:endParaRPr lang="es-CL" sz="4000" dirty="0">
              <a:solidFill>
                <a:schemeClr val="accent5">
                  <a:lumMod val="50000"/>
                </a:schemeClr>
              </a:solidFill>
            </a:endParaRPr>
          </a:p>
          <a:p>
            <a:pPr marL="0" indent="0">
              <a:buNone/>
            </a:pPr>
            <a:r>
              <a:rPr lang="es-CL" sz="4000" dirty="0" smtClean="0">
                <a:solidFill>
                  <a:schemeClr val="accent5">
                    <a:lumMod val="50000"/>
                  </a:schemeClr>
                </a:solidFill>
              </a:rPr>
              <a:t>   Peróxidos </a:t>
            </a:r>
            <a:r>
              <a:rPr lang="es-CL" sz="4000" dirty="0">
                <a:solidFill>
                  <a:schemeClr val="accent5">
                    <a:lumMod val="50000"/>
                  </a:schemeClr>
                </a:solidFill>
              </a:rPr>
              <a:t>Orgánicos: Sustancias orgánicas térmicamente inestables</a:t>
            </a:r>
          </a:p>
          <a:p>
            <a:pPr marL="0" indent="0">
              <a:buNone/>
            </a:pPr>
            <a:r>
              <a:rPr lang="es-CL" sz="4000" dirty="0" smtClean="0">
                <a:solidFill>
                  <a:schemeClr val="accent5">
                    <a:lumMod val="50000"/>
                  </a:schemeClr>
                </a:solidFill>
              </a:rPr>
              <a:t>   que </a:t>
            </a:r>
            <a:r>
              <a:rPr lang="es-CL" sz="4000" dirty="0">
                <a:solidFill>
                  <a:schemeClr val="accent5">
                    <a:lumMod val="50000"/>
                  </a:schemeClr>
                </a:solidFill>
              </a:rPr>
              <a:t>pueden sufrir una descomposición exotérmica </a:t>
            </a:r>
            <a:r>
              <a:rPr lang="es-CL" sz="4000" dirty="0" err="1">
                <a:solidFill>
                  <a:schemeClr val="accent5">
                    <a:lumMod val="50000"/>
                  </a:schemeClr>
                </a:solidFill>
              </a:rPr>
              <a:t>autoacelerada</a:t>
            </a:r>
            <a:r>
              <a:rPr lang="es-CL" sz="4000" dirty="0">
                <a:solidFill>
                  <a:schemeClr val="accent5">
                    <a:lumMod val="50000"/>
                  </a:schemeClr>
                </a:solidFill>
              </a:rPr>
              <a:t>.</a:t>
            </a:r>
          </a:p>
          <a:p>
            <a:pPr marL="0" indent="0">
              <a:buNone/>
            </a:pPr>
            <a:r>
              <a:rPr lang="es-CL" sz="4000" dirty="0" smtClean="0">
                <a:solidFill>
                  <a:schemeClr val="accent5">
                    <a:lumMod val="50000"/>
                  </a:schemeClr>
                </a:solidFill>
              </a:rPr>
              <a:t>    además</a:t>
            </a:r>
            <a:r>
              <a:rPr lang="es-CL" sz="4000" dirty="0">
                <a:solidFill>
                  <a:schemeClr val="accent5">
                    <a:lumMod val="50000"/>
                  </a:schemeClr>
                </a:solidFill>
              </a:rPr>
              <a:t>, pueden tener una o varias de las siguientes propiedades:</a:t>
            </a:r>
          </a:p>
          <a:p>
            <a:pPr marL="0" indent="0">
              <a:buNone/>
            </a:pPr>
            <a:r>
              <a:rPr lang="es-CL" sz="4000" dirty="0" smtClean="0">
                <a:solidFill>
                  <a:schemeClr val="accent5">
                    <a:lumMod val="50000"/>
                  </a:schemeClr>
                </a:solidFill>
              </a:rPr>
              <a:t>    ser </a:t>
            </a:r>
            <a:r>
              <a:rPr lang="es-CL" sz="4000" dirty="0">
                <a:solidFill>
                  <a:schemeClr val="accent5">
                    <a:lumMod val="50000"/>
                  </a:schemeClr>
                </a:solidFill>
              </a:rPr>
              <a:t>susceptibles de una descomposición explosiva, arder</a:t>
            </a:r>
          </a:p>
          <a:p>
            <a:pPr marL="0" indent="0">
              <a:buNone/>
            </a:pPr>
            <a:r>
              <a:rPr lang="es-CL" sz="4000" dirty="0" smtClean="0">
                <a:solidFill>
                  <a:schemeClr val="accent5">
                    <a:lumMod val="50000"/>
                  </a:schemeClr>
                </a:solidFill>
              </a:rPr>
              <a:t>    rápidamente</a:t>
            </a:r>
            <a:r>
              <a:rPr lang="es-CL" sz="4000" dirty="0">
                <a:solidFill>
                  <a:schemeClr val="accent5">
                    <a:lumMod val="50000"/>
                  </a:schemeClr>
                </a:solidFill>
              </a:rPr>
              <a:t>, ser sensibles al impacto o al frotamiento, reaccionar al</a:t>
            </a:r>
          </a:p>
          <a:p>
            <a:pPr marL="0" indent="0">
              <a:buNone/>
            </a:pPr>
            <a:r>
              <a:rPr lang="es-CL" sz="4000" dirty="0" smtClean="0">
                <a:solidFill>
                  <a:schemeClr val="accent5">
                    <a:lumMod val="50000"/>
                  </a:schemeClr>
                </a:solidFill>
              </a:rPr>
              <a:t>    entrar </a:t>
            </a:r>
            <a:r>
              <a:rPr lang="es-CL" sz="4000" dirty="0">
                <a:solidFill>
                  <a:schemeClr val="accent5">
                    <a:lumMod val="50000"/>
                  </a:schemeClr>
                </a:solidFill>
              </a:rPr>
              <a:t>en contacto con otras sustancias. Son derivados orgánicos del</a:t>
            </a:r>
          </a:p>
          <a:p>
            <a:pPr marL="0" indent="0">
              <a:buNone/>
            </a:pPr>
            <a:r>
              <a:rPr lang="es-CL" sz="4000" dirty="0" smtClean="0">
                <a:solidFill>
                  <a:schemeClr val="accent5">
                    <a:lumMod val="50000"/>
                  </a:schemeClr>
                </a:solidFill>
              </a:rPr>
              <a:t>    agua </a:t>
            </a:r>
            <a:r>
              <a:rPr lang="es-CL" sz="4000" dirty="0">
                <a:solidFill>
                  <a:schemeClr val="accent5">
                    <a:lumMod val="50000"/>
                  </a:schemeClr>
                </a:solidFill>
              </a:rPr>
              <a:t>oxigenada.</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8210434" y="1207381"/>
            <a:ext cx="2242820" cy="5427345"/>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7581909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58091" y="-105929"/>
            <a:ext cx="10515600" cy="1325563"/>
          </a:xfrm>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a:xfrm>
            <a:off x="810491" y="1219634"/>
            <a:ext cx="10515600" cy="3549939"/>
          </a:xfrm>
        </p:spPr>
        <p:txBody>
          <a:bodyPr>
            <a:normAutofit lnSpcReduction="10000"/>
          </a:bodyPr>
          <a:lstStyle/>
          <a:p>
            <a:r>
              <a:rPr lang="es-CL" dirty="0" smtClean="0">
                <a:solidFill>
                  <a:schemeClr val="accent1">
                    <a:lumMod val="75000"/>
                  </a:schemeClr>
                </a:solidFill>
              </a:rPr>
              <a:t>Clase 6 : Sustancias toxicas y sustancias infecciosas.</a:t>
            </a:r>
          </a:p>
          <a:p>
            <a:pPr marL="0" indent="0">
              <a:buNone/>
            </a:pPr>
            <a:r>
              <a:rPr lang="es-CL" sz="2000" dirty="0" smtClean="0"/>
              <a:t>     </a:t>
            </a:r>
          </a:p>
          <a:p>
            <a:pPr marL="0" indent="0">
              <a:buNone/>
            </a:pPr>
            <a:r>
              <a:rPr lang="es-CL" sz="2000" dirty="0" smtClean="0"/>
              <a:t>• División </a:t>
            </a:r>
            <a:r>
              <a:rPr lang="es-CL" sz="2000" dirty="0"/>
              <a:t>6.1: Sustancias Tóxicas.</a:t>
            </a:r>
          </a:p>
          <a:p>
            <a:endParaRPr lang="es-CL" sz="2000" dirty="0"/>
          </a:p>
          <a:p>
            <a:r>
              <a:rPr lang="es-CL" sz="2000" dirty="0"/>
              <a:t>Sustancias Tóxicas (venenosas): sustancias que pueden causar</a:t>
            </a:r>
          </a:p>
          <a:p>
            <a:pPr marL="0" indent="0">
              <a:buNone/>
            </a:pPr>
            <a:r>
              <a:rPr lang="es-CL" sz="2000" dirty="0" smtClean="0"/>
              <a:t>    la </a:t>
            </a:r>
            <a:r>
              <a:rPr lang="es-CL" sz="2000" dirty="0"/>
              <a:t>muerte o lesiones graves o pueden producir efectos</a:t>
            </a:r>
          </a:p>
          <a:p>
            <a:pPr marL="0" indent="0">
              <a:buNone/>
            </a:pPr>
            <a:r>
              <a:rPr lang="es-CL" sz="2000" dirty="0" smtClean="0"/>
              <a:t>    perjudiciales </a:t>
            </a:r>
            <a:r>
              <a:rPr lang="es-CL" sz="2000" dirty="0"/>
              <a:t>para la salud del ser humano si se ingieren, se</a:t>
            </a:r>
          </a:p>
          <a:p>
            <a:pPr marL="0" indent="0">
              <a:buNone/>
            </a:pPr>
            <a:r>
              <a:rPr lang="es-CL" sz="2000" dirty="0" smtClean="0"/>
              <a:t>    inhalan </a:t>
            </a:r>
            <a:r>
              <a:rPr lang="es-CL" sz="2000" dirty="0"/>
              <a:t>o si entran en contacto con la piel. Cianuro de</a:t>
            </a:r>
          </a:p>
          <a:p>
            <a:pPr marL="0" indent="0">
              <a:buNone/>
            </a:pPr>
            <a:r>
              <a:rPr lang="es-CL" sz="2000" dirty="0" smtClean="0"/>
              <a:t>    hidrógeno</a:t>
            </a:r>
            <a:r>
              <a:rPr lang="es-CL" sz="2000" dirty="0"/>
              <a:t>, Anilina, etc.</a:t>
            </a:r>
          </a:p>
        </p:txBody>
      </p:sp>
      <p:sp>
        <p:nvSpPr>
          <p:cNvPr id="4" name="Rectángulo 3"/>
          <p:cNvSpPr/>
          <p:nvPr/>
        </p:nvSpPr>
        <p:spPr>
          <a:xfrm>
            <a:off x="810491" y="5031709"/>
            <a:ext cx="6096000" cy="1200329"/>
          </a:xfrm>
          <a:prstGeom prst="rect">
            <a:avLst/>
          </a:prstGeom>
        </p:spPr>
        <p:txBody>
          <a:bodyPr>
            <a:spAutoFit/>
          </a:bodyPr>
          <a:lstStyle/>
          <a:p>
            <a:r>
              <a:rPr lang="es-CL" dirty="0" smtClean="0"/>
              <a:t>• División </a:t>
            </a:r>
            <a:r>
              <a:rPr lang="es-CL" dirty="0"/>
              <a:t>6.2: Sustancias Infecciosas.</a:t>
            </a:r>
          </a:p>
          <a:p>
            <a:endParaRPr lang="es-CL" dirty="0"/>
          </a:p>
          <a:p>
            <a:r>
              <a:rPr lang="es-CL" dirty="0" smtClean="0"/>
              <a:t>   Sustancias </a:t>
            </a:r>
            <a:r>
              <a:rPr lang="es-CL" dirty="0"/>
              <a:t>Infecciosas: Microorganismo viviente que puede</a:t>
            </a:r>
          </a:p>
          <a:p>
            <a:r>
              <a:rPr lang="es-CL" dirty="0" smtClean="0"/>
              <a:t>   causar </a:t>
            </a:r>
            <a:r>
              <a:rPr lang="es-CL" dirty="0"/>
              <a:t>enfermedades en los seres vivos.</a:t>
            </a:r>
          </a:p>
        </p:txBody>
      </p:sp>
      <p:pic>
        <p:nvPicPr>
          <p:cNvPr id="5" name="Imagen 4"/>
          <p:cNvPicPr/>
          <p:nvPr/>
        </p:nvPicPr>
        <p:blipFill>
          <a:blip r:embed="rId2">
            <a:extLst>
              <a:ext uri="{28A0092B-C50C-407E-A947-70E740481C1C}">
                <a14:useLocalDpi xmlns:a14="http://schemas.microsoft.com/office/drawing/2010/main" val="0"/>
              </a:ext>
            </a:extLst>
          </a:blip>
          <a:stretch>
            <a:fillRect/>
          </a:stretch>
        </p:blipFill>
        <p:spPr>
          <a:xfrm>
            <a:off x="8854295" y="1546975"/>
            <a:ext cx="2214245" cy="4955540"/>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4610281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7145" y="0"/>
            <a:ext cx="10515600" cy="1325563"/>
          </a:xfrm>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a:xfrm>
            <a:off x="491837" y="1451552"/>
            <a:ext cx="10515600" cy="4351338"/>
          </a:xfrm>
        </p:spPr>
        <p:txBody>
          <a:bodyPr>
            <a:normAutofit lnSpcReduction="10000"/>
          </a:bodyPr>
          <a:lstStyle/>
          <a:p>
            <a:r>
              <a:rPr lang="es-CL" dirty="0" smtClean="0">
                <a:solidFill>
                  <a:schemeClr val="accent1">
                    <a:lumMod val="75000"/>
                  </a:schemeClr>
                </a:solidFill>
              </a:rPr>
              <a:t>Clase 7 : sustancias radiactivas.</a:t>
            </a:r>
          </a:p>
          <a:p>
            <a:pPr marL="0" indent="0">
              <a:buNone/>
            </a:pPr>
            <a:endParaRPr lang="es-CL" dirty="0" smtClean="0"/>
          </a:p>
          <a:p>
            <a:pPr marL="0" indent="0">
              <a:buNone/>
            </a:pPr>
            <a:r>
              <a:rPr lang="es-CL" dirty="0"/>
              <a:t>Es toda sustancia que contenga radio nucleídos en los cuales tanto la</a:t>
            </a:r>
          </a:p>
          <a:p>
            <a:pPr marL="0" indent="0">
              <a:buNone/>
            </a:pPr>
            <a:r>
              <a:rPr lang="es-CL" dirty="0"/>
              <a:t>concentración de actividad como la actividad total de la remesa</a:t>
            </a:r>
          </a:p>
          <a:p>
            <a:pPr marL="0" indent="0">
              <a:buNone/>
            </a:pPr>
            <a:r>
              <a:rPr lang="es-CL" dirty="0"/>
              <a:t>(bulto) exceden los valores específicos en la norma NCh2120/7</a:t>
            </a:r>
          </a:p>
          <a:p>
            <a:pPr marL="0" indent="0">
              <a:buNone/>
            </a:pPr>
            <a:r>
              <a:rPr lang="es-CL" dirty="0"/>
              <a:t>Of2004.</a:t>
            </a:r>
          </a:p>
          <a:p>
            <a:pPr marL="0" indent="0">
              <a:buNone/>
            </a:pPr>
            <a:endParaRPr lang="es-CL" dirty="0"/>
          </a:p>
          <a:p>
            <a:pPr marL="0" indent="0">
              <a:buNone/>
            </a:pPr>
            <a:r>
              <a:rPr lang="es-CL" dirty="0"/>
              <a:t>Toda sustancia que emite radiación en forma espontánea. Ej. Yodo,</a:t>
            </a:r>
          </a:p>
          <a:p>
            <a:pPr marL="0" indent="0">
              <a:buNone/>
            </a:pPr>
            <a:r>
              <a:rPr lang="es-CL" dirty="0"/>
              <a:t>Cobalto, entre otros.</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9789750" y="2757055"/>
            <a:ext cx="2305267" cy="2020165"/>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1690346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1000" y="0"/>
            <a:ext cx="10515600" cy="1325563"/>
          </a:xfrm>
        </p:spPr>
        <p:txBody>
          <a:bodyPr/>
          <a:lstStyle/>
          <a:p>
            <a:r>
              <a:rPr lang="es-CL" b="1" dirty="0" smtClean="0"/>
              <a:t>Clasificación de sustancias peligrosas </a:t>
            </a:r>
            <a:endParaRPr lang="es-CL" b="1" dirty="0"/>
          </a:p>
        </p:txBody>
      </p:sp>
      <p:sp>
        <p:nvSpPr>
          <p:cNvPr id="3" name="Marcador de contenido 2"/>
          <p:cNvSpPr>
            <a:spLocks noGrp="1"/>
          </p:cNvSpPr>
          <p:nvPr>
            <p:ph idx="1"/>
          </p:nvPr>
        </p:nvSpPr>
        <p:spPr>
          <a:xfrm>
            <a:off x="727364" y="1325563"/>
            <a:ext cx="10515600" cy="4351338"/>
          </a:xfrm>
        </p:spPr>
        <p:txBody>
          <a:bodyPr/>
          <a:lstStyle/>
          <a:p>
            <a:r>
              <a:rPr lang="es-CL" dirty="0" smtClean="0">
                <a:solidFill>
                  <a:schemeClr val="accent1">
                    <a:lumMod val="75000"/>
                  </a:schemeClr>
                </a:solidFill>
              </a:rPr>
              <a:t>Clase 8 : sustancias corrosivas.</a:t>
            </a:r>
          </a:p>
          <a:p>
            <a:endParaRPr lang="es-CL" dirty="0">
              <a:solidFill>
                <a:schemeClr val="accent5">
                  <a:lumMod val="50000"/>
                </a:schemeClr>
              </a:solidFill>
            </a:endParaRPr>
          </a:p>
          <a:p>
            <a:pPr marL="0" indent="0">
              <a:buNone/>
            </a:pPr>
            <a:r>
              <a:rPr lang="es-CL" dirty="0" smtClean="0"/>
              <a:t> • Sustancias </a:t>
            </a:r>
            <a:r>
              <a:rPr lang="es-CL" dirty="0"/>
              <a:t>que por su reacción química, causa lesiones graves a los</a:t>
            </a:r>
          </a:p>
          <a:p>
            <a:pPr marL="0" indent="0">
              <a:buNone/>
            </a:pPr>
            <a:r>
              <a:rPr lang="es-CL" dirty="0" smtClean="0"/>
              <a:t>    tejidos </a:t>
            </a:r>
            <a:r>
              <a:rPr lang="es-CL" dirty="0"/>
              <a:t>vivos con que entra en contacto. Si se produce un escape,</a:t>
            </a:r>
          </a:p>
          <a:p>
            <a:pPr marL="0" indent="0">
              <a:buNone/>
            </a:pPr>
            <a:r>
              <a:rPr lang="es-CL" dirty="0" smtClean="0"/>
              <a:t>    puede </a:t>
            </a:r>
            <a:r>
              <a:rPr lang="es-CL" dirty="0"/>
              <a:t>causar daños de consideración a otras mercancías o a los</a:t>
            </a:r>
          </a:p>
          <a:p>
            <a:pPr marL="0" indent="0">
              <a:buNone/>
            </a:pPr>
            <a:r>
              <a:rPr lang="es-CL" dirty="0" smtClean="0"/>
              <a:t>    medios </a:t>
            </a:r>
            <a:r>
              <a:rPr lang="es-CL" dirty="0"/>
              <a:t>de transporte, o incluso destruirlos o mezclas incompatibles.</a:t>
            </a:r>
          </a:p>
          <a:p>
            <a:pPr marL="0" indent="0">
              <a:buNone/>
            </a:pPr>
            <a:r>
              <a:rPr lang="es-CL" dirty="0" smtClean="0"/>
              <a:t>    Ácidos</a:t>
            </a:r>
            <a:r>
              <a:rPr lang="es-CL" dirty="0"/>
              <a:t>, Bases.</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8733501" y="4518316"/>
            <a:ext cx="2509463" cy="2411413"/>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9550334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7145" y="0"/>
            <a:ext cx="10515600" cy="1325563"/>
          </a:xfrm>
        </p:spPr>
        <p:txBody>
          <a:bodyPr/>
          <a:lstStyle/>
          <a:p>
            <a:r>
              <a:rPr lang="es-CL" b="1" dirty="0" smtClean="0"/>
              <a:t>Clasificación de sustancias peligrosas</a:t>
            </a:r>
            <a:endParaRPr lang="es-CL" b="1" dirty="0"/>
          </a:p>
        </p:txBody>
      </p:sp>
      <p:sp>
        <p:nvSpPr>
          <p:cNvPr id="3" name="Marcador de contenido 2"/>
          <p:cNvSpPr>
            <a:spLocks noGrp="1"/>
          </p:cNvSpPr>
          <p:nvPr>
            <p:ph idx="1"/>
          </p:nvPr>
        </p:nvSpPr>
        <p:spPr>
          <a:xfrm>
            <a:off x="519546" y="1325563"/>
            <a:ext cx="10515600" cy="4351338"/>
          </a:xfrm>
        </p:spPr>
        <p:txBody>
          <a:bodyPr/>
          <a:lstStyle/>
          <a:p>
            <a:r>
              <a:rPr lang="es-CL" dirty="0" smtClean="0">
                <a:solidFill>
                  <a:schemeClr val="accent1">
                    <a:lumMod val="75000"/>
                  </a:schemeClr>
                </a:solidFill>
              </a:rPr>
              <a:t>Clase 9 : sustancias y objetos peligrosos varios.</a:t>
            </a:r>
          </a:p>
          <a:p>
            <a:pPr marL="0" indent="0">
              <a:buNone/>
            </a:pPr>
            <a:endParaRPr lang="es-CL" dirty="0">
              <a:solidFill>
                <a:schemeClr val="accent5">
                  <a:lumMod val="50000"/>
                </a:schemeClr>
              </a:solidFill>
            </a:endParaRPr>
          </a:p>
          <a:p>
            <a:pPr marL="0" indent="0">
              <a:buNone/>
            </a:pPr>
            <a:r>
              <a:rPr lang="es-CL" sz="2400" dirty="0"/>
              <a:t>•Son aquellos que durante el transporte presentan un riesgo distinto</a:t>
            </a:r>
          </a:p>
          <a:p>
            <a:pPr marL="0" indent="0">
              <a:buNone/>
            </a:pPr>
            <a:r>
              <a:rPr lang="es-CL" sz="2400" dirty="0"/>
              <a:t>de los correspondientes a las demás clases. Comprenden, entre</a:t>
            </a:r>
          </a:p>
          <a:p>
            <a:pPr marL="0" indent="0">
              <a:buNone/>
            </a:pPr>
            <a:r>
              <a:rPr lang="es-CL" sz="2400" dirty="0"/>
              <a:t>otras, las sustancias que se transportan o que se presentan para su</a:t>
            </a:r>
          </a:p>
          <a:p>
            <a:pPr marL="0" indent="0">
              <a:buNone/>
            </a:pPr>
            <a:r>
              <a:rPr lang="es-CL" sz="2400" dirty="0"/>
              <a:t>transporte a la temperatura de 100 °C o a temperaturas superiores</a:t>
            </a:r>
          </a:p>
          <a:p>
            <a:pPr marL="0" indent="0">
              <a:buNone/>
            </a:pPr>
            <a:r>
              <a:rPr lang="es-CL" sz="2400" dirty="0"/>
              <a:t>en estado líquido, o a la temperatura de 240 °C o a temperaturas</a:t>
            </a:r>
          </a:p>
          <a:p>
            <a:pPr marL="0" indent="0">
              <a:buNone/>
            </a:pPr>
            <a:r>
              <a:rPr lang="es-CL" sz="2400" dirty="0"/>
              <a:t>superiores en estado sólido.</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8617904" y="4170218"/>
            <a:ext cx="2569643" cy="2438401"/>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7310449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382" y="0"/>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a:xfrm>
            <a:off x="1676400" y="1690688"/>
            <a:ext cx="10515600" cy="4351338"/>
          </a:xfrm>
        </p:spPr>
        <p:txBody>
          <a:bodyPr>
            <a:normAutofit fontScale="62500" lnSpcReduction="20000"/>
          </a:bodyPr>
          <a:lstStyle/>
          <a:p>
            <a:pPr marL="0" indent="0">
              <a:buNone/>
            </a:pPr>
            <a:r>
              <a:rPr lang="es-CL" dirty="0" smtClean="0"/>
              <a:t>       </a:t>
            </a:r>
            <a:r>
              <a:rPr lang="es-CL" sz="3800" dirty="0" smtClean="0">
                <a:solidFill>
                  <a:schemeClr val="accent1">
                    <a:lumMod val="75000"/>
                  </a:schemeClr>
                </a:solidFill>
              </a:rPr>
              <a:t>¿</a:t>
            </a:r>
            <a:r>
              <a:rPr lang="es-CL" sz="3800" dirty="0">
                <a:solidFill>
                  <a:schemeClr val="accent1">
                    <a:lumMod val="75000"/>
                  </a:schemeClr>
                </a:solidFill>
              </a:rPr>
              <a:t>Qué información se puede obtener de la etiqueta?</a:t>
            </a:r>
          </a:p>
          <a:p>
            <a:endParaRPr lang="es-CL" dirty="0"/>
          </a:p>
          <a:p>
            <a:r>
              <a:rPr lang="es-CL" dirty="0"/>
              <a:t>Nombre del componente</a:t>
            </a:r>
          </a:p>
          <a:p>
            <a:endParaRPr lang="es-CL" dirty="0"/>
          </a:p>
          <a:p>
            <a:r>
              <a:rPr lang="es-CL" dirty="0"/>
              <a:t>Frases de seguridad</a:t>
            </a:r>
          </a:p>
          <a:p>
            <a:endParaRPr lang="es-CL" dirty="0"/>
          </a:p>
          <a:p>
            <a:r>
              <a:rPr lang="es-CL" dirty="0"/>
              <a:t>Frases de riesgo</a:t>
            </a:r>
          </a:p>
          <a:p>
            <a:endParaRPr lang="es-CL" dirty="0"/>
          </a:p>
          <a:p>
            <a:r>
              <a:rPr lang="es-CL" dirty="0"/>
              <a:t>Pictogramas</a:t>
            </a:r>
          </a:p>
          <a:p>
            <a:endParaRPr lang="es-CL" dirty="0"/>
          </a:p>
          <a:p>
            <a:r>
              <a:rPr lang="es-CL" dirty="0"/>
              <a:t>Información de los proveedores y número de emergencia</a:t>
            </a:r>
          </a:p>
          <a:p>
            <a:endParaRPr lang="es-CL" dirty="0"/>
          </a:p>
          <a:p>
            <a:pPr marL="0" indent="0">
              <a:buNone/>
            </a:pPr>
            <a:r>
              <a:rPr lang="es-CL" dirty="0" smtClean="0"/>
              <a:t>          </a:t>
            </a:r>
            <a:r>
              <a:rPr lang="es-CL" sz="3200" b="1" i="1" dirty="0" smtClean="0"/>
              <a:t>Contiene </a:t>
            </a:r>
            <a:r>
              <a:rPr lang="es-CL" sz="3200" b="1" i="1" dirty="0"/>
              <a:t>menos detalles que una Hoja de Seguridad</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20758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p:nvPr/>
        </p:nvPicPr>
        <p:blipFill rotWithShape="1">
          <a:blip r:embed="rId2">
            <a:extLst>
              <a:ext uri="{28A0092B-C50C-407E-A947-70E740481C1C}">
                <a14:useLocalDpi xmlns:a14="http://schemas.microsoft.com/office/drawing/2010/main" val="0"/>
              </a:ext>
            </a:extLst>
          </a:blip>
          <a:srcRect r="-170" b="32217"/>
          <a:stretch/>
        </p:blipFill>
        <p:spPr>
          <a:xfrm>
            <a:off x="2610590" y="1368318"/>
            <a:ext cx="6635010" cy="2722493"/>
          </a:xfrm>
          <a:prstGeom prst="rect">
            <a:avLst/>
          </a:prstGeom>
          <a:noFill/>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5752166" y="3070578"/>
            <a:ext cx="2404533" cy="1365955"/>
          </a:xfrm>
          <a:prstGeom prst="rect">
            <a:avLst/>
          </a:prstGeom>
        </p:spPr>
      </p:pic>
      <p:pic>
        <p:nvPicPr>
          <p:cNvPr id="6" name="Imagen 5"/>
          <p:cNvPicPr/>
          <p:nvPr/>
        </p:nvPicPr>
        <p:blipFill>
          <a:blip r:embed="rId3">
            <a:extLst>
              <a:ext uri="{28A0092B-C50C-407E-A947-70E740481C1C}">
                <a14:useLocalDpi xmlns:a14="http://schemas.microsoft.com/office/drawing/2010/main" val="0"/>
              </a:ext>
            </a:extLst>
          </a:blip>
          <a:stretch>
            <a:fillRect/>
          </a:stretch>
        </p:blipFill>
        <p:spPr>
          <a:xfrm>
            <a:off x="4945487" y="3562155"/>
            <a:ext cx="1465650" cy="1057311"/>
          </a:xfrm>
          <a:prstGeom prst="rect">
            <a:avLst/>
          </a:prstGeom>
        </p:spPr>
      </p:pic>
      <p:sp>
        <p:nvSpPr>
          <p:cNvPr id="8" name="CuadroTexto 7"/>
          <p:cNvSpPr txBox="1"/>
          <p:nvPr/>
        </p:nvSpPr>
        <p:spPr>
          <a:xfrm>
            <a:off x="4844227" y="3413464"/>
            <a:ext cx="2571282" cy="1754326"/>
          </a:xfrm>
          <a:prstGeom prst="rect">
            <a:avLst/>
          </a:prstGeom>
          <a:noFill/>
        </p:spPr>
        <p:txBody>
          <a:bodyPr wrap="square" rtlCol="0">
            <a:spAutoFit/>
          </a:bodyPr>
          <a:lstStyle/>
          <a:p>
            <a:r>
              <a:rPr lang="es-CL" b="1" dirty="0" smtClean="0"/>
              <a:t>                                                                 </a:t>
            </a:r>
            <a:r>
              <a:rPr lang="es-CL" sz="7200" b="1" dirty="0" smtClean="0"/>
              <a:t>GHS</a:t>
            </a:r>
          </a:p>
          <a:p>
            <a:endParaRPr lang="es-CL" dirty="0"/>
          </a:p>
        </p:txBody>
      </p:sp>
      <p:sp>
        <p:nvSpPr>
          <p:cNvPr id="9" name="CuadroTexto 8"/>
          <p:cNvSpPr txBox="1"/>
          <p:nvPr/>
        </p:nvSpPr>
        <p:spPr>
          <a:xfrm>
            <a:off x="4545206" y="4798458"/>
            <a:ext cx="2765777" cy="369332"/>
          </a:xfrm>
          <a:prstGeom prst="rect">
            <a:avLst/>
          </a:prstGeom>
          <a:noFill/>
        </p:spPr>
        <p:txBody>
          <a:bodyPr wrap="square" rtlCol="0">
            <a:spAutoFit/>
          </a:bodyPr>
          <a:lstStyle/>
          <a:p>
            <a:r>
              <a:rPr lang="es-CL" i="1" dirty="0" smtClean="0"/>
              <a:t>Global </a:t>
            </a:r>
            <a:r>
              <a:rPr lang="es-CL" i="1" dirty="0" err="1" smtClean="0"/>
              <a:t>Harmonized</a:t>
            </a:r>
            <a:r>
              <a:rPr lang="es-CL" i="1" dirty="0" smtClean="0"/>
              <a:t> </a:t>
            </a:r>
            <a:r>
              <a:rPr lang="es-CL" i="1" dirty="0" err="1" smtClean="0"/>
              <a:t>System</a:t>
            </a:r>
            <a:endParaRPr lang="es-CL" i="1" dirty="0"/>
          </a:p>
        </p:txBody>
      </p:sp>
      <p:sp>
        <p:nvSpPr>
          <p:cNvPr id="10" name="CuadroTexto 9"/>
          <p:cNvSpPr txBox="1"/>
          <p:nvPr/>
        </p:nvSpPr>
        <p:spPr>
          <a:xfrm>
            <a:off x="3476979" y="5316481"/>
            <a:ext cx="5305778" cy="646331"/>
          </a:xfrm>
          <a:prstGeom prst="rect">
            <a:avLst/>
          </a:prstGeom>
          <a:noFill/>
        </p:spPr>
        <p:txBody>
          <a:bodyPr wrap="square" rtlCol="0">
            <a:spAutoFit/>
          </a:bodyPr>
          <a:lstStyle/>
          <a:p>
            <a:pPr algn="ctr"/>
            <a:r>
              <a:rPr lang="es-CL" dirty="0" smtClean="0"/>
              <a:t>Sistema Globalmente Armonizado</a:t>
            </a:r>
          </a:p>
          <a:p>
            <a:pPr algn="ctr"/>
            <a:r>
              <a:rPr lang="es-CL" dirty="0" smtClean="0"/>
              <a:t>De Clasificación y etiquetado de Productos Químicos</a:t>
            </a:r>
            <a:endParaRPr lang="es-CL" dirty="0"/>
          </a:p>
        </p:txBody>
      </p:sp>
      <p:pic>
        <p:nvPicPr>
          <p:cNvPr id="11" name="Imagen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36325065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293533" cy="605719"/>
          </a:xfrm>
        </p:spPr>
        <p:txBody>
          <a:bodyPr>
            <a:normAutofit fontScale="90000"/>
          </a:bodyPr>
          <a:lstStyle/>
          <a:p>
            <a:r>
              <a:rPr lang="es-CL" b="1" dirty="0" smtClean="0">
                <a:solidFill>
                  <a:schemeClr val="accent1">
                    <a:lumMod val="75000"/>
                  </a:schemeClr>
                </a:solidFill>
              </a:rPr>
              <a:t>Introducción</a:t>
            </a:r>
            <a:endParaRPr lang="es-CL" b="1" dirty="0">
              <a:solidFill>
                <a:schemeClr val="accent1">
                  <a:lumMod val="75000"/>
                </a:schemeClr>
              </a:solidFill>
            </a:endParaRPr>
          </a:p>
        </p:txBody>
      </p:sp>
      <p:sp>
        <p:nvSpPr>
          <p:cNvPr id="5" name="CuadroTexto 4"/>
          <p:cNvSpPr txBox="1"/>
          <p:nvPr/>
        </p:nvSpPr>
        <p:spPr>
          <a:xfrm>
            <a:off x="1286933" y="1151467"/>
            <a:ext cx="2065867" cy="523220"/>
          </a:xfrm>
          <a:prstGeom prst="rect">
            <a:avLst/>
          </a:prstGeom>
          <a:noFill/>
        </p:spPr>
        <p:txBody>
          <a:bodyPr wrap="square" rtlCol="0">
            <a:spAutoFit/>
          </a:bodyPr>
          <a:lstStyle/>
          <a:p>
            <a:r>
              <a:rPr lang="es-CL" sz="2800" b="1" dirty="0" smtClean="0"/>
              <a:t>¿Qué es?</a:t>
            </a:r>
            <a:endParaRPr lang="es-CL" sz="2800" b="1" dirty="0"/>
          </a:p>
        </p:txBody>
      </p:sp>
      <p:pic>
        <p:nvPicPr>
          <p:cNvPr id="6" name="Marcador de contenido 5"/>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535288" y="1855310"/>
            <a:ext cx="5192889" cy="4346222"/>
          </a:xfrm>
          <a:prstGeom prst="rect">
            <a:avLst/>
          </a:prstGeom>
        </p:spPr>
      </p:pic>
      <p:pic>
        <p:nvPicPr>
          <p:cNvPr id="7" name="Imagen 6"/>
          <p:cNvPicPr/>
          <p:nvPr/>
        </p:nvPicPr>
        <p:blipFill>
          <a:blip r:embed="rId3">
            <a:extLst>
              <a:ext uri="{28A0092B-C50C-407E-A947-70E740481C1C}">
                <a14:useLocalDpi xmlns:a14="http://schemas.microsoft.com/office/drawing/2010/main" val="0"/>
              </a:ext>
            </a:extLst>
          </a:blip>
          <a:stretch>
            <a:fillRect/>
          </a:stretch>
        </p:blipFill>
        <p:spPr>
          <a:xfrm>
            <a:off x="7317317" y="970844"/>
            <a:ext cx="4208639" cy="5818187"/>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33133706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6"/>
            <a:ext cx="3101622" cy="741186"/>
          </a:xfrm>
        </p:spPr>
        <p:txBody>
          <a:bodyPr/>
          <a:lstStyle/>
          <a:p>
            <a:r>
              <a:rPr lang="es-CL" sz="4000" b="1" dirty="0" smtClean="0">
                <a:solidFill>
                  <a:schemeClr val="accent1">
                    <a:lumMod val="75000"/>
                  </a:schemeClr>
                </a:solidFill>
              </a:rPr>
              <a:t>Introducción</a:t>
            </a:r>
            <a:endParaRPr lang="es-CL" sz="4000" b="1" dirty="0">
              <a:solidFill>
                <a:schemeClr val="accent1">
                  <a:lumMod val="75000"/>
                </a:schemeClr>
              </a:solidFill>
            </a:endParaRPr>
          </a:p>
        </p:txBody>
      </p:sp>
      <p:sp>
        <p:nvSpPr>
          <p:cNvPr id="3" name="Marcador de contenido 2"/>
          <p:cNvSpPr>
            <a:spLocks noGrp="1"/>
          </p:cNvSpPr>
          <p:nvPr>
            <p:ph idx="1"/>
          </p:nvPr>
        </p:nvSpPr>
        <p:spPr>
          <a:xfrm>
            <a:off x="544689" y="1607875"/>
            <a:ext cx="10515600" cy="4351338"/>
          </a:xfrm>
        </p:spPr>
        <p:txBody>
          <a:bodyPr/>
          <a:lstStyle/>
          <a:p>
            <a:pPr marL="0" indent="0">
              <a:buNone/>
            </a:pPr>
            <a:r>
              <a:rPr lang="es-CL" dirty="0" smtClean="0"/>
              <a:t>  •El </a:t>
            </a:r>
            <a:r>
              <a:rPr lang="es-CL" b="1" dirty="0" smtClean="0"/>
              <a:t>SGS</a:t>
            </a:r>
            <a:r>
              <a:rPr lang="es-CL" dirty="0" smtClean="0"/>
              <a:t> Comprende los siguientes elementos :</a:t>
            </a:r>
          </a:p>
          <a:p>
            <a:pPr marL="0" indent="0">
              <a:buNone/>
            </a:pPr>
            <a:endParaRPr lang="es-CL" dirty="0" smtClean="0"/>
          </a:p>
        </p:txBody>
      </p:sp>
      <p:sp>
        <p:nvSpPr>
          <p:cNvPr id="4" name="CuadroTexto 3"/>
          <p:cNvSpPr txBox="1"/>
          <p:nvPr/>
        </p:nvSpPr>
        <p:spPr>
          <a:xfrm>
            <a:off x="1016001" y="1009624"/>
            <a:ext cx="3127022" cy="523220"/>
          </a:xfrm>
          <a:prstGeom prst="rect">
            <a:avLst/>
          </a:prstGeom>
          <a:noFill/>
        </p:spPr>
        <p:txBody>
          <a:bodyPr wrap="square" rtlCol="0">
            <a:spAutoFit/>
          </a:bodyPr>
          <a:lstStyle/>
          <a:p>
            <a:r>
              <a:rPr lang="es-CL" sz="2800" b="1" dirty="0" smtClean="0"/>
              <a:t>¿Cuál es el alcance?</a:t>
            </a:r>
            <a:endParaRPr lang="es-CL" sz="2800" b="1" dirty="0"/>
          </a:p>
        </p:txBody>
      </p:sp>
      <p:pic>
        <p:nvPicPr>
          <p:cNvPr id="5" name="Imagen 4"/>
          <p:cNvPicPr/>
          <p:nvPr/>
        </p:nvPicPr>
        <p:blipFill rotWithShape="1">
          <a:blip r:embed="rId2">
            <a:extLst>
              <a:ext uri="{28A0092B-C50C-407E-A947-70E740481C1C}">
                <a14:useLocalDpi xmlns:a14="http://schemas.microsoft.com/office/drawing/2010/main" val="0"/>
              </a:ext>
            </a:extLst>
          </a:blip>
          <a:srcRect r="1246"/>
          <a:stretch/>
        </p:blipFill>
        <p:spPr>
          <a:xfrm>
            <a:off x="1285275" y="3522788"/>
            <a:ext cx="1920770" cy="1782445"/>
          </a:xfrm>
          <a:prstGeom prst="rect">
            <a:avLst/>
          </a:prstGeom>
        </p:spPr>
      </p:pic>
      <p:pic>
        <p:nvPicPr>
          <p:cNvPr id="6" name="Imagen 5"/>
          <p:cNvPicPr/>
          <p:nvPr/>
        </p:nvPicPr>
        <p:blipFill>
          <a:blip r:embed="rId3">
            <a:extLst>
              <a:ext uri="{28A0092B-C50C-407E-A947-70E740481C1C}">
                <a14:useLocalDpi xmlns:a14="http://schemas.microsoft.com/office/drawing/2010/main" val="0"/>
              </a:ext>
            </a:extLst>
          </a:blip>
          <a:stretch>
            <a:fillRect/>
          </a:stretch>
        </p:blipFill>
        <p:spPr>
          <a:xfrm>
            <a:off x="4470401" y="3425946"/>
            <a:ext cx="2195830" cy="2113246"/>
          </a:xfrm>
          <a:prstGeom prst="rect">
            <a:avLst/>
          </a:prstGeom>
        </p:spPr>
      </p:pic>
      <p:pic>
        <p:nvPicPr>
          <p:cNvPr id="7" name="Imagen 6"/>
          <p:cNvPicPr/>
          <p:nvPr/>
        </p:nvPicPr>
        <p:blipFill>
          <a:blip r:embed="rId4">
            <a:extLst>
              <a:ext uri="{28A0092B-C50C-407E-A947-70E740481C1C}">
                <a14:useLocalDpi xmlns:a14="http://schemas.microsoft.com/office/drawing/2010/main" val="0"/>
              </a:ext>
            </a:extLst>
          </a:blip>
          <a:stretch>
            <a:fillRect/>
          </a:stretch>
        </p:blipFill>
        <p:spPr>
          <a:xfrm>
            <a:off x="8009837" y="3089221"/>
            <a:ext cx="2455087" cy="2651460"/>
          </a:xfrm>
          <a:prstGeom prst="rect">
            <a:avLst/>
          </a:prstGeom>
        </p:spPr>
      </p:pic>
      <p:sp>
        <p:nvSpPr>
          <p:cNvPr id="8" name="CuadroTexto 7"/>
          <p:cNvSpPr txBox="1"/>
          <p:nvPr/>
        </p:nvSpPr>
        <p:spPr>
          <a:xfrm>
            <a:off x="1615722" y="5556015"/>
            <a:ext cx="1546578" cy="369332"/>
          </a:xfrm>
          <a:prstGeom prst="rect">
            <a:avLst/>
          </a:prstGeom>
          <a:noFill/>
        </p:spPr>
        <p:txBody>
          <a:bodyPr wrap="square" rtlCol="0">
            <a:spAutoFit/>
          </a:bodyPr>
          <a:lstStyle/>
          <a:p>
            <a:r>
              <a:rPr lang="es-CL" dirty="0" smtClean="0"/>
              <a:t>Ambientales,</a:t>
            </a:r>
            <a:endParaRPr lang="es-CL" dirty="0"/>
          </a:p>
        </p:txBody>
      </p:sp>
      <p:sp>
        <p:nvSpPr>
          <p:cNvPr id="9" name="CuadroTexto 8"/>
          <p:cNvSpPr txBox="1"/>
          <p:nvPr/>
        </p:nvSpPr>
        <p:spPr>
          <a:xfrm>
            <a:off x="5277697" y="5740681"/>
            <a:ext cx="1546578" cy="369332"/>
          </a:xfrm>
          <a:prstGeom prst="rect">
            <a:avLst/>
          </a:prstGeom>
          <a:noFill/>
        </p:spPr>
        <p:txBody>
          <a:bodyPr wrap="square" rtlCol="0">
            <a:spAutoFit/>
          </a:bodyPr>
          <a:lstStyle/>
          <a:p>
            <a:r>
              <a:rPr lang="es-CL" dirty="0" smtClean="0"/>
              <a:t>Físicos y</a:t>
            </a:r>
            <a:endParaRPr lang="es-CL" dirty="0"/>
          </a:p>
        </p:txBody>
      </p:sp>
      <p:sp>
        <p:nvSpPr>
          <p:cNvPr id="10" name="CuadroTexto 9"/>
          <p:cNvSpPr txBox="1"/>
          <p:nvPr/>
        </p:nvSpPr>
        <p:spPr>
          <a:xfrm>
            <a:off x="8619015" y="5757895"/>
            <a:ext cx="1546578" cy="369332"/>
          </a:xfrm>
          <a:prstGeom prst="rect">
            <a:avLst/>
          </a:prstGeom>
          <a:noFill/>
        </p:spPr>
        <p:txBody>
          <a:bodyPr wrap="square" rtlCol="0">
            <a:spAutoFit/>
          </a:bodyPr>
          <a:lstStyle/>
          <a:p>
            <a:r>
              <a:rPr lang="es-CL" dirty="0" smtClean="0"/>
              <a:t>Para la Salud</a:t>
            </a:r>
            <a:endParaRPr lang="es-CL" dirty="0"/>
          </a:p>
        </p:txBody>
      </p:sp>
      <p:sp>
        <p:nvSpPr>
          <p:cNvPr id="12" name="CuadroTexto 11"/>
          <p:cNvSpPr txBox="1"/>
          <p:nvPr/>
        </p:nvSpPr>
        <p:spPr>
          <a:xfrm>
            <a:off x="1204331" y="2250575"/>
            <a:ext cx="8727969" cy="369332"/>
          </a:xfrm>
          <a:prstGeom prst="rect">
            <a:avLst/>
          </a:prstGeom>
          <a:noFill/>
        </p:spPr>
        <p:txBody>
          <a:bodyPr wrap="square" rtlCol="0">
            <a:spAutoFit/>
          </a:bodyPr>
          <a:lstStyle/>
          <a:p>
            <a:r>
              <a:rPr lang="es-CL" b="1" i="1" dirty="0" smtClean="0">
                <a:solidFill>
                  <a:schemeClr val="accent1">
                    <a:lumMod val="75000"/>
                  </a:schemeClr>
                </a:solidFill>
              </a:rPr>
              <a:t>1. </a:t>
            </a:r>
            <a:r>
              <a:rPr lang="es-CL" b="1" i="1" dirty="0" smtClean="0"/>
              <a:t>Criterios armonizados para clasificar sustancias y mezclas en relación con sus peligros</a:t>
            </a:r>
            <a:endParaRPr lang="es-CL" b="1" i="1" dirty="0"/>
          </a:p>
        </p:txBody>
      </p:sp>
      <p:pic>
        <p:nvPicPr>
          <p:cNvPr id="13" name="Imagen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41822198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677356" cy="831497"/>
          </a:xfrm>
        </p:spPr>
        <p:txBody>
          <a:bodyPr/>
          <a:lstStyle/>
          <a:p>
            <a:r>
              <a:rPr lang="es-CL" sz="4000" b="1" dirty="0" smtClean="0">
                <a:solidFill>
                  <a:schemeClr val="accent1">
                    <a:lumMod val="75000"/>
                  </a:schemeClr>
                </a:solidFill>
              </a:rPr>
              <a:t>introducción</a:t>
            </a:r>
            <a:endParaRPr lang="es-CL" sz="4000" b="1" dirty="0">
              <a:solidFill>
                <a:schemeClr val="accent1">
                  <a:lumMod val="75000"/>
                </a:schemeClr>
              </a:solidFill>
            </a:endParaRPr>
          </a:p>
        </p:txBody>
      </p:sp>
      <p:sp>
        <p:nvSpPr>
          <p:cNvPr id="3" name="Marcador de contenido 2"/>
          <p:cNvSpPr>
            <a:spLocks noGrp="1"/>
          </p:cNvSpPr>
          <p:nvPr>
            <p:ph idx="1"/>
          </p:nvPr>
        </p:nvSpPr>
        <p:spPr/>
        <p:txBody>
          <a:bodyPr/>
          <a:lstStyle/>
          <a:p>
            <a:pPr marL="0" indent="0">
              <a:buNone/>
            </a:pPr>
            <a:r>
              <a:rPr lang="es-CL" dirty="0" smtClean="0"/>
              <a:t> •El </a:t>
            </a:r>
            <a:r>
              <a:rPr lang="es-CL" b="1" dirty="0" smtClean="0"/>
              <a:t>SGS</a:t>
            </a:r>
            <a:r>
              <a:rPr lang="es-CL" dirty="0" smtClean="0"/>
              <a:t> Comprende los siguientes elementos :</a:t>
            </a:r>
            <a:endParaRPr lang="es-CL" dirty="0"/>
          </a:p>
        </p:txBody>
      </p:sp>
      <p:sp>
        <p:nvSpPr>
          <p:cNvPr id="4" name="CuadroTexto 3"/>
          <p:cNvSpPr txBox="1"/>
          <p:nvPr/>
        </p:nvSpPr>
        <p:spPr>
          <a:xfrm>
            <a:off x="1106311" y="1196622"/>
            <a:ext cx="3217333" cy="523220"/>
          </a:xfrm>
          <a:prstGeom prst="rect">
            <a:avLst/>
          </a:prstGeom>
          <a:noFill/>
        </p:spPr>
        <p:txBody>
          <a:bodyPr wrap="square" rtlCol="0">
            <a:spAutoFit/>
          </a:bodyPr>
          <a:lstStyle/>
          <a:p>
            <a:r>
              <a:rPr lang="es-CL" sz="2800" b="1" dirty="0" smtClean="0"/>
              <a:t>¿Cuál es el alcance?</a:t>
            </a:r>
            <a:endParaRPr lang="es-CL" sz="2800" b="1" dirty="0"/>
          </a:p>
        </p:txBody>
      </p:sp>
      <p:sp>
        <p:nvSpPr>
          <p:cNvPr id="5" name="CuadroTexto 4"/>
          <p:cNvSpPr txBox="1"/>
          <p:nvPr/>
        </p:nvSpPr>
        <p:spPr>
          <a:xfrm>
            <a:off x="1377244" y="2460978"/>
            <a:ext cx="7563556" cy="369332"/>
          </a:xfrm>
          <a:prstGeom prst="rect">
            <a:avLst/>
          </a:prstGeom>
          <a:noFill/>
        </p:spPr>
        <p:txBody>
          <a:bodyPr wrap="square" rtlCol="0">
            <a:spAutoFit/>
          </a:bodyPr>
          <a:lstStyle/>
          <a:p>
            <a:r>
              <a:rPr lang="es-CL" dirty="0" smtClean="0">
                <a:solidFill>
                  <a:schemeClr val="accent1">
                    <a:lumMod val="75000"/>
                  </a:schemeClr>
                </a:solidFill>
              </a:rPr>
              <a:t>2. </a:t>
            </a:r>
            <a:r>
              <a:rPr lang="es-CL" dirty="0" smtClean="0"/>
              <a:t>Elementos armonizados de comunicación de peligros, con requisitos sobre :</a:t>
            </a:r>
            <a:endParaRPr lang="es-CL" dirty="0"/>
          </a:p>
        </p:txBody>
      </p:sp>
      <p:pic>
        <p:nvPicPr>
          <p:cNvPr id="6" name="Imagen 5"/>
          <p:cNvPicPr/>
          <p:nvPr/>
        </p:nvPicPr>
        <p:blipFill>
          <a:blip r:embed="rId2">
            <a:extLst>
              <a:ext uri="{28A0092B-C50C-407E-A947-70E740481C1C}">
                <a14:useLocalDpi xmlns:a14="http://schemas.microsoft.com/office/drawing/2010/main" val="0"/>
              </a:ext>
            </a:extLst>
          </a:blip>
          <a:stretch>
            <a:fillRect/>
          </a:stretch>
        </p:blipFill>
        <p:spPr>
          <a:xfrm>
            <a:off x="2919801" y="3082677"/>
            <a:ext cx="1595755" cy="3424555"/>
          </a:xfrm>
          <a:prstGeom prst="rect">
            <a:avLst/>
          </a:prstGeom>
        </p:spPr>
      </p:pic>
      <p:pic>
        <p:nvPicPr>
          <p:cNvPr id="7" name="Imagen 6"/>
          <p:cNvPicPr/>
          <p:nvPr/>
        </p:nvPicPr>
        <p:blipFill>
          <a:blip r:embed="rId3">
            <a:extLst>
              <a:ext uri="{28A0092B-C50C-407E-A947-70E740481C1C}">
                <a14:useLocalDpi xmlns:a14="http://schemas.microsoft.com/office/drawing/2010/main" val="0"/>
              </a:ext>
            </a:extLst>
          </a:blip>
          <a:stretch>
            <a:fillRect/>
          </a:stretch>
        </p:blipFill>
        <p:spPr>
          <a:xfrm>
            <a:off x="5072838" y="3082677"/>
            <a:ext cx="3472851" cy="3503789"/>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9301678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056467" cy="707319"/>
          </a:xfrm>
        </p:spPr>
        <p:txBody>
          <a:bodyPr/>
          <a:lstStyle/>
          <a:p>
            <a:r>
              <a:rPr lang="es-CL" sz="4000" b="1" dirty="0" smtClean="0">
                <a:solidFill>
                  <a:schemeClr val="accent1">
                    <a:lumMod val="75000"/>
                  </a:schemeClr>
                </a:solidFill>
              </a:rPr>
              <a:t>introducción</a:t>
            </a:r>
            <a:endParaRPr lang="es-CL" sz="4000" b="1" dirty="0">
              <a:solidFill>
                <a:schemeClr val="accent1">
                  <a:lumMod val="75000"/>
                </a:schemeClr>
              </a:solidFill>
            </a:endParaRPr>
          </a:p>
        </p:txBody>
      </p:sp>
      <p:sp>
        <p:nvSpPr>
          <p:cNvPr id="3" name="Marcador de contenido 2"/>
          <p:cNvSpPr>
            <a:spLocks noGrp="1"/>
          </p:cNvSpPr>
          <p:nvPr>
            <p:ph idx="1"/>
          </p:nvPr>
        </p:nvSpPr>
        <p:spPr>
          <a:xfrm>
            <a:off x="349956" y="1825625"/>
            <a:ext cx="11638844" cy="4868686"/>
          </a:xfrm>
        </p:spPr>
        <p:txBody>
          <a:bodyPr/>
          <a:lstStyle/>
          <a:p>
            <a:pPr marL="0" indent="0">
              <a:buNone/>
            </a:pPr>
            <a:r>
              <a:rPr lang="es-CL" b="1" dirty="0" smtClean="0"/>
              <a:t>            Productos que se consideran :</a:t>
            </a:r>
          </a:p>
          <a:p>
            <a:pPr marL="342900" indent="-342900">
              <a:buAutoNum type="arabicPeriod"/>
            </a:pPr>
            <a:r>
              <a:rPr lang="es-CL" sz="1800" dirty="0" smtClean="0"/>
              <a:t>El </a:t>
            </a:r>
            <a:r>
              <a:rPr lang="es-CL" sz="1800" dirty="0"/>
              <a:t>trabajo de armonizar la clasificación y el etiquetado de riesgos se centra en un sistema que abarca todos los productos químicos y sus mezclas que entrañan </a:t>
            </a:r>
            <a:r>
              <a:rPr lang="es-CL" sz="1800" dirty="0" smtClean="0"/>
              <a:t>peligros</a:t>
            </a:r>
          </a:p>
          <a:p>
            <a:pPr marL="342900" indent="-342900">
              <a:buAutoNum type="arabicPeriod"/>
            </a:pPr>
            <a:r>
              <a:rPr lang="es-CL" sz="1800" dirty="0" smtClean="0"/>
              <a:t> Los productos farmacéuticos, los aditivos alimentarios, los artículos de cosmética y los residuos de plaguicidas en los alimentos no se incluye en lo que atañe al etiquetado relacionado con el consumo deliberado; no obstante, estos productos si se incluirán cuando haya trabajadores expuestos a ellos o cuando su transporte presente un riesgo potencial</a:t>
            </a:r>
          </a:p>
          <a:p>
            <a:pPr marL="0" indent="0">
              <a:buNone/>
            </a:pPr>
            <a:r>
              <a:rPr lang="es-CL" b="1" dirty="0" smtClean="0"/>
              <a:t>           Ensayos de peligrosidad :</a:t>
            </a:r>
          </a:p>
          <a:p>
            <a:pPr marL="342900" indent="-342900">
              <a:buAutoNum type="arabicPeriod"/>
            </a:pPr>
            <a:r>
              <a:rPr lang="es-CL" sz="1800" dirty="0" smtClean="0"/>
              <a:t>Los criterios de clasificación de la peligrosidad de una sustancia son independientes del tipo de el ensayo realizado, considerando que las pruebas para determinar los peligros para la salud y el medio ambiente se basan en métodos científicos aceptados internacionalmente </a:t>
            </a:r>
          </a:p>
          <a:p>
            <a:pPr marL="342900" indent="-342900">
              <a:buAutoNum type="arabicPeriod"/>
            </a:pPr>
            <a:r>
              <a:rPr lang="es-CL" sz="1800" dirty="0" smtClean="0"/>
              <a:t>Además de los datos obtenidos de ensayos realizados con animales y de ensayos validados in vitro, también se pueden utilizar los datos de efectos observados en humanos, los datos epidemiológicos y os ensayos clínicos.</a:t>
            </a:r>
            <a:endParaRPr lang="es-CL" sz="1800" dirty="0"/>
          </a:p>
        </p:txBody>
      </p:sp>
      <p:sp>
        <p:nvSpPr>
          <p:cNvPr id="5" name="CuadroTexto 4"/>
          <p:cNvSpPr txBox="1"/>
          <p:nvPr/>
        </p:nvSpPr>
        <p:spPr>
          <a:xfrm>
            <a:off x="1162755" y="1151467"/>
            <a:ext cx="3172177" cy="523220"/>
          </a:xfrm>
          <a:prstGeom prst="rect">
            <a:avLst/>
          </a:prstGeom>
          <a:noFill/>
        </p:spPr>
        <p:txBody>
          <a:bodyPr wrap="square" rtlCol="0">
            <a:spAutoFit/>
          </a:bodyPr>
          <a:lstStyle/>
          <a:p>
            <a:r>
              <a:rPr lang="es-CL" sz="2800" b="1" dirty="0" smtClean="0"/>
              <a:t>¿Cuál es el alcance?</a:t>
            </a:r>
            <a:endParaRPr lang="es-CL" sz="2800" b="1" dirty="0"/>
          </a:p>
        </p:txBody>
      </p:sp>
      <p:pic>
        <p:nvPicPr>
          <p:cNvPr id="7" name="Imagen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29541179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338689" cy="797631"/>
          </a:xfrm>
        </p:spPr>
        <p:txBody>
          <a:bodyPr/>
          <a:lstStyle/>
          <a:p>
            <a:r>
              <a:rPr lang="es-CL" sz="4000" b="1" dirty="0" smtClean="0">
                <a:solidFill>
                  <a:schemeClr val="accent1">
                    <a:lumMod val="75000"/>
                  </a:schemeClr>
                </a:solidFill>
              </a:rPr>
              <a:t>Introducción</a:t>
            </a:r>
            <a:endParaRPr lang="es-CL" sz="4000" b="1" dirty="0">
              <a:solidFill>
                <a:schemeClr val="accent1">
                  <a:lumMod val="75000"/>
                </a:schemeClr>
              </a:solidFill>
            </a:endParaRPr>
          </a:p>
        </p:txBody>
      </p:sp>
      <p:sp>
        <p:nvSpPr>
          <p:cNvPr id="3" name="Marcador de contenido 2"/>
          <p:cNvSpPr>
            <a:spLocks noGrp="1"/>
          </p:cNvSpPr>
          <p:nvPr>
            <p:ph idx="1"/>
          </p:nvPr>
        </p:nvSpPr>
        <p:spPr/>
        <p:txBody>
          <a:bodyPr/>
          <a:lstStyle/>
          <a:p>
            <a:pPr marL="0" indent="0">
              <a:buNone/>
            </a:pPr>
            <a:r>
              <a:rPr lang="es-CL" b="1" dirty="0" smtClean="0"/>
              <a:t>       </a:t>
            </a:r>
            <a:r>
              <a:rPr lang="es-CL" sz="2400" b="1" dirty="0" smtClean="0"/>
              <a:t>Limitaciones del alcance :</a:t>
            </a:r>
          </a:p>
          <a:p>
            <a:pPr marL="514350" indent="-514350">
              <a:buAutoNum type="arabicPeriod"/>
            </a:pPr>
            <a:r>
              <a:rPr lang="es-CL" sz="2400" dirty="0" smtClean="0"/>
              <a:t>El SGA no tiene por objetivo armonizar los procedimientos de las evaluaciones de riesgos ni las decisiones de gestión del riesgo, como por ejemplo Limites Permisibles.</a:t>
            </a:r>
          </a:p>
          <a:p>
            <a:pPr marL="0" indent="0">
              <a:buNone/>
            </a:pPr>
            <a:endParaRPr lang="es-CL" b="1" dirty="0"/>
          </a:p>
        </p:txBody>
      </p:sp>
      <p:sp>
        <p:nvSpPr>
          <p:cNvPr id="4" name="CuadroTexto 3"/>
          <p:cNvSpPr txBox="1"/>
          <p:nvPr/>
        </p:nvSpPr>
        <p:spPr>
          <a:xfrm>
            <a:off x="1038578" y="1162756"/>
            <a:ext cx="3894666" cy="523220"/>
          </a:xfrm>
          <a:prstGeom prst="rect">
            <a:avLst/>
          </a:prstGeom>
          <a:noFill/>
        </p:spPr>
        <p:txBody>
          <a:bodyPr wrap="square" rtlCol="0">
            <a:spAutoFit/>
          </a:bodyPr>
          <a:lstStyle/>
          <a:p>
            <a:r>
              <a:rPr lang="es-CL" sz="2800" b="1" dirty="0"/>
              <a:t>¿Cuál es el alcance?</a:t>
            </a:r>
          </a:p>
        </p:txBody>
      </p:sp>
      <p:pic>
        <p:nvPicPr>
          <p:cNvPr id="5" name="Imagen 4"/>
          <p:cNvPicPr/>
          <p:nvPr/>
        </p:nvPicPr>
        <p:blipFill>
          <a:blip r:embed="rId2">
            <a:extLst>
              <a:ext uri="{28A0092B-C50C-407E-A947-70E740481C1C}">
                <a14:useLocalDpi xmlns:a14="http://schemas.microsoft.com/office/drawing/2010/main" val="0"/>
              </a:ext>
            </a:extLst>
          </a:blip>
          <a:stretch>
            <a:fillRect/>
          </a:stretch>
        </p:blipFill>
        <p:spPr>
          <a:xfrm>
            <a:off x="4042798" y="3067685"/>
            <a:ext cx="3790315" cy="3790315"/>
          </a:xfrm>
          <a:prstGeom prst="rect">
            <a:avLst/>
          </a:prstGeom>
        </p:spPr>
      </p:pic>
      <p:pic>
        <p:nvPicPr>
          <p:cNvPr id="6" name="Imagen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21625239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553178" cy="605719"/>
          </a:xfrm>
        </p:spPr>
        <p:txBody>
          <a:bodyPr>
            <a:normAutofit fontScale="90000"/>
          </a:bodyPr>
          <a:lstStyle/>
          <a:p>
            <a:r>
              <a:rPr lang="es-CL" b="1" dirty="0" smtClean="0">
                <a:solidFill>
                  <a:schemeClr val="accent1">
                    <a:lumMod val="75000"/>
                  </a:schemeClr>
                </a:solidFill>
              </a:rPr>
              <a:t>Introducción </a:t>
            </a:r>
            <a:endParaRPr lang="es-CL" b="1" dirty="0">
              <a:solidFill>
                <a:schemeClr val="accent1">
                  <a:lumMod val="75000"/>
                </a:schemeClr>
              </a:solidFill>
            </a:endParaRPr>
          </a:p>
        </p:txBody>
      </p:sp>
      <p:sp>
        <p:nvSpPr>
          <p:cNvPr id="3" name="Marcador de contenido 2"/>
          <p:cNvSpPr>
            <a:spLocks noGrp="1"/>
          </p:cNvSpPr>
          <p:nvPr>
            <p:ph idx="1"/>
          </p:nvPr>
        </p:nvSpPr>
        <p:spPr/>
        <p:txBody>
          <a:bodyPr>
            <a:normAutofit fontScale="62500" lnSpcReduction="20000"/>
          </a:bodyPr>
          <a:lstStyle/>
          <a:p>
            <a:pPr marL="0" indent="0">
              <a:buNone/>
            </a:pPr>
            <a:r>
              <a:rPr lang="es-CL" dirty="0" smtClean="0"/>
              <a:t>Armonización :</a:t>
            </a:r>
          </a:p>
          <a:p>
            <a:pPr marL="514350" indent="-514350">
              <a:buAutoNum type="arabicPeriod"/>
            </a:pPr>
            <a:r>
              <a:rPr lang="es-CL" dirty="0" smtClean="0"/>
              <a:t>El objetivo del SGA es identificarse los peligros intrínsecos de las sustancias y mezclas y comunicar información sobre ellos. Los criterios para clasificarlos han sido armonizados. Las indicaciones de peligro, los símbolos y las palabras de advertencia se han n y armonizado y ahora constituyen un sistema integrado de comunicación de peligros. El SGA permitirá que converjan los elementos de comunicación de peligro de los sistemas existentes.</a:t>
            </a:r>
          </a:p>
          <a:p>
            <a:pPr marL="514350" indent="-514350">
              <a:buAutoNum type="arabicPeriod"/>
            </a:pPr>
            <a:r>
              <a:rPr lang="es-CL" dirty="0" smtClean="0"/>
              <a:t>En cuanto el sector del transporte, la aplicación del SGA debería ser similar a la aplicación de los requisitos exigibles actualmente en dicho sector. Los recipientes que contengan mercancías peligrosas se marcarán con pictogramas que proporcionen información acerca de la toxicidad aguda, los peligros físicos y los peligros para el medio ambiente. Al igual que ocurre con los trabajadores de otros sectores, los del sector del transporte recibirán una formación. No se espera que los elementos del SGA relativos a las palabras de advertencia e indicaciones de peligro sean adoptadas por el sector del transporte</a:t>
            </a:r>
          </a:p>
          <a:p>
            <a:pPr marL="514350" indent="-514350">
              <a:buAutoNum type="arabicPeriod"/>
            </a:pPr>
            <a:r>
              <a:rPr lang="es-CL" dirty="0" smtClean="0"/>
              <a:t>En lugar de trabajo si se prevé que de adopten todos los elementos del SGA incluidas las etiquetas que contienen la información armonizada según el SGA, y las fichas de datos de seguridad. El sistema debería complementarse con cursos de formación de los empleados que contribuyan a asegurar una comunicación efectiva.</a:t>
            </a:r>
          </a:p>
          <a:p>
            <a:pPr marL="514350" indent="-514350">
              <a:buAutoNum type="arabicPeriod"/>
            </a:pPr>
            <a:r>
              <a:rPr lang="es-CL" dirty="0" smtClean="0"/>
              <a:t>En el sector del consumo, el etiquetado debería ser el elemento primordial en la aplicación de SGA.</a:t>
            </a:r>
            <a:endParaRPr lang="es-CL" dirty="0"/>
          </a:p>
        </p:txBody>
      </p:sp>
      <p:sp>
        <p:nvSpPr>
          <p:cNvPr id="4" name="CuadroTexto 3"/>
          <p:cNvSpPr txBox="1"/>
          <p:nvPr/>
        </p:nvSpPr>
        <p:spPr>
          <a:xfrm>
            <a:off x="1253067" y="1185333"/>
            <a:ext cx="4210755" cy="523220"/>
          </a:xfrm>
          <a:prstGeom prst="rect">
            <a:avLst/>
          </a:prstGeom>
          <a:noFill/>
        </p:spPr>
        <p:txBody>
          <a:bodyPr wrap="square" rtlCol="0">
            <a:spAutoFit/>
          </a:bodyPr>
          <a:lstStyle/>
          <a:p>
            <a:r>
              <a:rPr lang="es-CL" sz="2800" b="1" dirty="0" smtClean="0"/>
              <a:t>Aplicaciones de SGA</a:t>
            </a:r>
            <a:endParaRPr lang="es-CL" sz="2800" b="1" dirty="0"/>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25532251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451578" cy="854075"/>
          </a:xfrm>
        </p:spPr>
        <p:txBody>
          <a:bodyPr/>
          <a:lstStyle/>
          <a:p>
            <a:r>
              <a:rPr lang="es-CL" sz="4000" dirty="0" smtClean="0">
                <a:solidFill>
                  <a:schemeClr val="accent1">
                    <a:lumMod val="75000"/>
                  </a:schemeClr>
                </a:solidFill>
              </a:rPr>
              <a:t>Introducción</a:t>
            </a:r>
            <a:endParaRPr lang="es-CL" sz="4000" dirty="0">
              <a:solidFill>
                <a:schemeClr val="accent1">
                  <a:lumMod val="75000"/>
                </a:schemeClr>
              </a:solidFill>
            </a:endParaRPr>
          </a:p>
        </p:txBody>
      </p:sp>
      <p:sp>
        <p:nvSpPr>
          <p:cNvPr id="3" name="Marcador de contenido 2"/>
          <p:cNvSpPr>
            <a:spLocks noGrp="1"/>
          </p:cNvSpPr>
          <p:nvPr>
            <p:ph idx="1"/>
          </p:nvPr>
        </p:nvSpPr>
        <p:spPr/>
        <p:txBody>
          <a:bodyPr>
            <a:normAutofit fontScale="92500" lnSpcReduction="20000"/>
          </a:bodyPr>
          <a:lstStyle/>
          <a:p>
            <a:pPr marL="0" indent="0">
              <a:buNone/>
            </a:pPr>
            <a:r>
              <a:rPr lang="es-CL" dirty="0" smtClean="0"/>
              <a:t>Enfoque mediante módulos :</a:t>
            </a:r>
          </a:p>
          <a:p>
            <a:pPr marL="514350" indent="-514350">
              <a:buAutoNum type="arabicPeriod"/>
            </a:pPr>
            <a:r>
              <a:rPr lang="es-CL" dirty="0" smtClean="0"/>
              <a:t>Los elementos armonizados del SGA pueden ser considerados como un conjunto de módulos que sirven como base para la reglamentación.</a:t>
            </a:r>
          </a:p>
          <a:p>
            <a:pPr marL="514350" indent="-514350">
              <a:buAutoNum type="arabicPeriod"/>
            </a:pPr>
            <a:r>
              <a:rPr lang="es-CL" dirty="0" smtClean="0"/>
              <a:t>Si bien todos los módulos están disponibles y deberían usarse, cuando un país o una organización que adopta el SGA reside cubrir determinados efectos no es necesario que adopte los módulos en su totalidad.</a:t>
            </a:r>
          </a:p>
          <a:p>
            <a:pPr marL="514350" indent="-514350">
              <a:buAutoNum type="arabicPeriod"/>
            </a:pPr>
            <a:r>
              <a:rPr lang="es-CL" dirty="0" smtClean="0"/>
              <a:t>Mientras los peligros físicos revisten importancia en el lugar de trabajo y el transporte, los consumidores no siempre necesitan conocer algunos de los peligros físicos específicos cuando utilicen un producto.</a:t>
            </a:r>
          </a:p>
          <a:p>
            <a:pPr marL="514350" indent="-514350">
              <a:buAutoNum type="arabicPeriod"/>
            </a:pPr>
            <a:r>
              <a:rPr lang="es-CL" dirty="0" smtClean="0"/>
              <a:t>No obstante el echo de que un exportador tenga que cumplir con los requisitos de los países importadores a la hora de aplicar el SGA, se espera que la utilización del mismo en todo el mundo acabara conduciendo a una situación plenamente armonizada.</a:t>
            </a:r>
            <a:endParaRPr lang="es-CL" dirty="0"/>
          </a:p>
        </p:txBody>
      </p:sp>
      <p:sp>
        <p:nvSpPr>
          <p:cNvPr id="4" name="CuadroTexto 3"/>
          <p:cNvSpPr txBox="1"/>
          <p:nvPr/>
        </p:nvSpPr>
        <p:spPr>
          <a:xfrm>
            <a:off x="1140178" y="1219200"/>
            <a:ext cx="4594578" cy="523220"/>
          </a:xfrm>
          <a:prstGeom prst="rect">
            <a:avLst/>
          </a:prstGeom>
          <a:noFill/>
        </p:spPr>
        <p:txBody>
          <a:bodyPr wrap="square" rtlCol="0">
            <a:spAutoFit/>
          </a:bodyPr>
          <a:lstStyle/>
          <a:p>
            <a:r>
              <a:rPr lang="es-CL" sz="2800" b="1" dirty="0" smtClean="0"/>
              <a:t>Aplicaciones de SGA</a:t>
            </a:r>
            <a:endParaRPr lang="es-CL" sz="2800" b="1" dirty="0"/>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4228400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65125"/>
            <a:ext cx="3846689" cy="775053"/>
          </a:xfrm>
        </p:spPr>
        <p:txBody>
          <a:bodyPr/>
          <a:lstStyle/>
          <a:p>
            <a:r>
              <a:rPr lang="es-CL" b="1" dirty="0" smtClean="0">
                <a:solidFill>
                  <a:schemeClr val="accent1">
                    <a:lumMod val="75000"/>
                  </a:schemeClr>
                </a:solidFill>
              </a:rPr>
              <a:t>Introducción </a:t>
            </a:r>
            <a:endParaRPr lang="es-CL" b="1" dirty="0">
              <a:solidFill>
                <a:schemeClr val="accent1">
                  <a:lumMod val="75000"/>
                </a:schemeClr>
              </a:solidFill>
            </a:endParaRPr>
          </a:p>
        </p:txBody>
      </p:sp>
      <p:sp>
        <p:nvSpPr>
          <p:cNvPr id="3" name="Marcador de contenido 2"/>
          <p:cNvSpPr>
            <a:spLocks noGrp="1"/>
          </p:cNvSpPr>
          <p:nvPr>
            <p:ph idx="1"/>
          </p:nvPr>
        </p:nvSpPr>
        <p:spPr/>
        <p:txBody>
          <a:bodyPr>
            <a:normAutofit fontScale="62500" lnSpcReduction="20000"/>
          </a:bodyPr>
          <a:lstStyle/>
          <a:p>
            <a:pPr marL="0" indent="0">
              <a:buNone/>
            </a:pPr>
            <a:endParaRPr lang="es-CL" dirty="0" smtClean="0"/>
          </a:p>
          <a:p>
            <a:pPr marL="514350" indent="-514350">
              <a:buAutoNum type="arabicPeriod"/>
            </a:pPr>
            <a:r>
              <a:rPr lang="es-CL" dirty="0" smtClean="0"/>
              <a:t>Las clases de peligros constituyen los módulos</a:t>
            </a:r>
          </a:p>
          <a:p>
            <a:pPr marL="0" indent="0">
              <a:buNone/>
            </a:pPr>
            <a:r>
              <a:rPr lang="es-CL" dirty="0"/>
              <a:t> </a:t>
            </a:r>
            <a:r>
              <a:rPr lang="es-CL" dirty="0" smtClean="0"/>
              <a:t>             Las autoridades competentes podrán decidir que </a:t>
            </a:r>
          </a:p>
          <a:p>
            <a:pPr marL="0" indent="0">
              <a:buNone/>
            </a:pPr>
            <a:r>
              <a:rPr lang="es-CL" dirty="0"/>
              <a:t> </a:t>
            </a:r>
            <a:r>
              <a:rPr lang="es-CL" dirty="0" smtClean="0"/>
              <a:t>             clase de peligro aplicaran en su jurisdicción, teniendo </a:t>
            </a:r>
          </a:p>
          <a:p>
            <a:pPr marL="0" indent="0">
              <a:buNone/>
            </a:pPr>
            <a:r>
              <a:rPr lang="es-CL" dirty="0"/>
              <a:t> </a:t>
            </a:r>
            <a:r>
              <a:rPr lang="es-CL" dirty="0" smtClean="0"/>
              <a:t>             siempre presente el objetivo de la plena armonización </a:t>
            </a:r>
          </a:p>
          <a:p>
            <a:pPr marL="0" indent="0">
              <a:buNone/>
            </a:pPr>
            <a:r>
              <a:rPr lang="es-CL" dirty="0"/>
              <a:t> </a:t>
            </a:r>
            <a:r>
              <a:rPr lang="es-CL" dirty="0" smtClean="0"/>
              <a:t>             y lo dispuesto en las conversaciones internacionales;</a:t>
            </a:r>
          </a:p>
          <a:p>
            <a:pPr marL="0" indent="0">
              <a:buNone/>
            </a:pPr>
            <a:endParaRPr lang="es-CL" dirty="0" smtClean="0"/>
          </a:p>
          <a:p>
            <a:pPr marL="514350" indent="-514350">
              <a:buAutoNum type="arabicPeriod" startAt="2"/>
            </a:pPr>
            <a:r>
              <a:rPr lang="es-CL" dirty="0" smtClean="0"/>
              <a:t>Dentro de una clase, cada categoría de peligro puede considerarse un modulo </a:t>
            </a:r>
          </a:p>
          <a:p>
            <a:pPr marL="0" indent="0">
              <a:buNone/>
            </a:pPr>
            <a:endParaRPr lang="es-CL" dirty="0" smtClean="0"/>
          </a:p>
          <a:p>
            <a:pPr marL="0" indent="0">
              <a:buNone/>
            </a:pPr>
            <a:r>
              <a:rPr lang="es-CL" dirty="0"/>
              <a:t> </a:t>
            </a:r>
            <a:r>
              <a:rPr lang="es-CL" dirty="0" smtClean="0"/>
              <a:t>             Para una determinada clase de peligro, las autoridades</a:t>
            </a:r>
          </a:p>
          <a:p>
            <a:pPr marL="0" indent="0">
              <a:buNone/>
            </a:pPr>
            <a:r>
              <a:rPr lang="es-CL" dirty="0" smtClean="0"/>
              <a:t>              competentes tienen la posibilidad de no utilizar todas </a:t>
            </a:r>
          </a:p>
          <a:p>
            <a:pPr marL="0" indent="0">
              <a:buNone/>
            </a:pPr>
            <a:r>
              <a:rPr lang="es-CL" dirty="0"/>
              <a:t> </a:t>
            </a:r>
            <a:r>
              <a:rPr lang="es-CL" dirty="0" smtClean="0"/>
              <a:t>             las categorías. Ahora bien, para mantener a coherencia</a:t>
            </a:r>
          </a:p>
          <a:p>
            <a:pPr marL="0" indent="0">
              <a:buNone/>
            </a:pPr>
            <a:r>
              <a:rPr lang="es-CL" dirty="0"/>
              <a:t> </a:t>
            </a:r>
            <a:r>
              <a:rPr lang="es-CL" dirty="0" smtClean="0"/>
              <a:t>             del sistema, deben fijarse ciertas restricciones a este principio</a:t>
            </a:r>
          </a:p>
        </p:txBody>
      </p:sp>
      <p:sp>
        <p:nvSpPr>
          <p:cNvPr id="4" name="CuadroTexto 3"/>
          <p:cNvSpPr txBox="1"/>
          <p:nvPr/>
        </p:nvSpPr>
        <p:spPr>
          <a:xfrm>
            <a:off x="994832" y="1140178"/>
            <a:ext cx="9289346" cy="523220"/>
          </a:xfrm>
          <a:prstGeom prst="rect">
            <a:avLst/>
          </a:prstGeom>
          <a:noFill/>
        </p:spPr>
        <p:txBody>
          <a:bodyPr wrap="square" rtlCol="0">
            <a:spAutoFit/>
          </a:bodyPr>
          <a:lstStyle/>
          <a:p>
            <a:r>
              <a:rPr lang="es-CL" sz="2800" b="1" dirty="0" smtClean="0"/>
              <a:t>Guía para la interpretación del enfoque mediante módulos</a:t>
            </a:r>
            <a:endParaRPr lang="es-CL" sz="2800" b="1" dirty="0"/>
          </a:p>
        </p:txBody>
      </p:sp>
      <p:pic>
        <p:nvPicPr>
          <p:cNvPr id="5" name="Imagen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10665680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L" sz="4000" b="1" dirty="0" smtClean="0">
                <a:solidFill>
                  <a:schemeClr val="accent1">
                    <a:lumMod val="75000"/>
                  </a:schemeClr>
                </a:solidFill>
              </a:rPr>
              <a:t>Sistema Global Armonizado(SGA)</a:t>
            </a:r>
            <a:endParaRPr lang="es-CL" sz="4000" b="1" dirty="0">
              <a:solidFill>
                <a:schemeClr val="accent1">
                  <a:lumMod val="75000"/>
                </a:schemeClr>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065867" y="1690688"/>
            <a:ext cx="8310224" cy="3977350"/>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209101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062338" y="-266146"/>
            <a:ext cx="7617178" cy="993422"/>
          </a:xfrm>
        </p:spPr>
        <p:txBody>
          <a:bodyPr>
            <a:normAutofit/>
          </a:bodyPr>
          <a:lstStyle/>
          <a:p>
            <a:pPr algn="ctr"/>
            <a:r>
              <a:rPr lang="es-CL" sz="3600" b="1" dirty="0" smtClean="0">
                <a:solidFill>
                  <a:schemeClr val="accent1">
                    <a:lumMod val="75000"/>
                  </a:schemeClr>
                </a:solidFill>
              </a:rPr>
              <a:t>Sistema Global Armonizado(SGA)</a:t>
            </a:r>
            <a:endParaRPr lang="es-CL" sz="3600" b="1" dirty="0">
              <a:solidFill>
                <a:schemeClr val="accent1">
                  <a:lumMod val="75000"/>
                </a:schemeClr>
              </a:solidFill>
            </a:endParaRPr>
          </a:p>
        </p:txBody>
      </p:sp>
      <p:sp>
        <p:nvSpPr>
          <p:cNvPr id="5" name="Rectángulo 4"/>
          <p:cNvSpPr/>
          <p:nvPr/>
        </p:nvSpPr>
        <p:spPr>
          <a:xfrm>
            <a:off x="4697589" y="486351"/>
            <a:ext cx="2888544" cy="423421"/>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Clasificación de peligros</a:t>
            </a:r>
            <a:endParaRPr lang="es-CL" b="1" dirty="0">
              <a:solidFill>
                <a:schemeClr val="tx1"/>
              </a:solidFill>
            </a:endParaRPr>
          </a:p>
        </p:txBody>
      </p:sp>
      <p:sp>
        <p:nvSpPr>
          <p:cNvPr id="6" name="Rectángulo 5"/>
          <p:cNvSpPr/>
          <p:nvPr/>
        </p:nvSpPr>
        <p:spPr>
          <a:xfrm>
            <a:off x="995538" y="809503"/>
            <a:ext cx="1589617" cy="364992"/>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Peligros físicos</a:t>
            </a:r>
            <a:endParaRPr lang="es-CL" b="1" dirty="0">
              <a:solidFill>
                <a:schemeClr val="tx1"/>
              </a:solidFill>
            </a:endParaRPr>
          </a:p>
        </p:txBody>
      </p:sp>
      <p:sp>
        <p:nvSpPr>
          <p:cNvPr id="8" name="CuadroTexto 7"/>
          <p:cNvSpPr txBox="1"/>
          <p:nvPr/>
        </p:nvSpPr>
        <p:spPr>
          <a:xfrm>
            <a:off x="358950" y="1256722"/>
            <a:ext cx="4338639" cy="5632311"/>
          </a:xfrm>
          <a:prstGeom prst="rect">
            <a:avLst/>
          </a:prstGeom>
          <a:noFill/>
        </p:spPr>
        <p:txBody>
          <a:bodyPr wrap="square" rtlCol="0">
            <a:spAutoFit/>
          </a:bodyPr>
          <a:lstStyle/>
          <a:p>
            <a:pPr fontAlgn="base">
              <a:buFont typeface="+mj-lt"/>
              <a:buAutoNum type="arabicPeriod"/>
            </a:pPr>
            <a:r>
              <a:rPr lang="es-CL" dirty="0">
                <a:solidFill>
                  <a:srgbClr val="000000"/>
                </a:solidFill>
                <a:latin typeface="Arial" panose="020B0604020202020204" pitchFamily="34" charset="0"/>
              </a:rPr>
              <a:t>Explosivos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Gases inflamables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Aerosoles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Gases comburentes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Gases a presión</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Líquidos inflamables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Sólidos inflamables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Sustancias y mezclas que reaccionan espontáneamente</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Líquido pirofórico</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Sólido pirofórico</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Sustancia y mezcla que se calienta espontáneamente</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Sustancia y mezcla que en contacto con aire emite gases combustibles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Líquidos comburentes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Solidos comburentes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Peróxidos orgánicos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Sustancias y mezclas corrosivas para metales</a:t>
            </a:r>
            <a:endParaRPr lang="es-CL" dirty="0">
              <a:solidFill>
                <a:srgbClr val="000000"/>
              </a:solidFill>
              <a:latin typeface="Calibri" panose="020F0502020204030204" pitchFamily="34" charset="0"/>
            </a:endParaRPr>
          </a:p>
        </p:txBody>
      </p:sp>
      <p:sp>
        <p:nvSpPr>
          <p:cNvPr id="9" name="Rectángulo 8"/>
          <p:cNvSpPr/>
          <p:nvPr/>
        </p:nvSpPr>
        <p:spPr>
          <a:xfrm>
            <a:off x="4816298" y="1975558"/>
            <a:ext cx="3644901" cy="4801314"/>
          </a:xfrm>
          <a:prstGeom prst="rect">
            <a:avLst/>
          </a:prstGeom>
        </p:spPr>
        <p:txBody>
          <a:bodyPr wrap="square">
            <a:spAutoFit/>
          </a:bodyPr>
          <a:lstStyle/>
          <a:p>
            <a:pPr fontAlgn="base">
              <a:buFont typeface="+mj-lt"/>
              <a:buAutoNum type="arabicPeriod"/>
            </a:pPr>
            <a:r>
              <a:rPr lang="es-CL" dirty="0">
                <a:solidFill>
                  <a:srgbClr val="000000"/>
                </a:solidFill>
                <a:latin typeface="Arial" panose="020B0604020202020204" pitchFamily="34" charset="0"/>
              </a:rPr>
              <a:t>Toxicidad aguda</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Corrosión irritación cutánea</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Lesiones oculares graves/ irritación ocular</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Sensibilización respiratoria</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Sensibilización cutánea</a:t>
            </a:r>
            <a:endParaRPr lang="es-CL" dirty="0">
              <a:solidFill>
                <a:srgbClr val="000000"/>
              </a:solidFill>
              <a:latin typeface="Calibri" panose="020F0502020204030204" pitchFamily="34" charset="0"/>
            </a:endParaRPr>
          </a:p>
          <a:p>
            <a:pPr fontAlgn="base">
              <a:buFont typeface="+mj-lt"/>
              <a:buAutoNum type="arabicPeriod"/>
            </a:pPr>
            <a:r>
              <a:rPr lang="es-CL" dirty="0" err="1">
                <a:solidFill>
                  <a:srgbClr val="000000"/>
                </a:solidFill>
                <a:latin typeface="Arial" panose="020B0604020202020204" pitchFamily="34" charset="0"/>
              </a:rPr>
              <a:t>Mutagenicidad</a:t>
            </a:r>
            <a:r>
              <a:rPr lang="es-CL" dirty="0">
                <a:solidFill>
                  <a:srgbClr val="000000"/>
                </a:solidFill>
                <a:latin typeface="Arial" panose="020B0604020202020204" pitchFamily="34" charset="0"/>
              </a:rPr>
              <a:t> en células germinales</a:t>
            </a:r>
            <a:endParaRPr lang="es-CL" dirty="0">
              <a:solidFill>
                <a:srgbClr val="000000"/>
              </a:solidFill>
              <a:latin typeface="Calibri" panose="020F0502020204030204" pitchFamily="34" charset="0"/>
            </a:endParaRPr>
          </a:p>
          <a:p>
            <a:pPr fontAlgn="base">
              <a:buFont typeface="+mj-lt"/>
              <a:buAutoNum type="arabicPeriod"/>
            </a:pPr>
            <a:r>
              <a:rPr lang="es-CL" dirty="0" err="1">
                <a:solidFill>
                  <a:srgbClr val="000000"/>
                </a:solidFill>
                <a:latin typeface="Arial" panose="020B0604020202020204" pitchFamily="34" charset="0"/>
              </a:rPr>
              <a:t>Carcinogenicidad</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Toxicidad para la reproducción</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Toxicidad sistémica especifica de órganos diana tras exposición única </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Toxicidad sistémica especifica de órganos diana tras exposiciones repetidas</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Peligro por aspiración</a:t>
            </a:r>
            <a:endParaRPr lang="es-CL" dirty="0">
              <a:solidFill>
                <a:srgbClr val="000000"/>
              </a:solidFill>
              <a:latin typeface="Calibri" panose="020F0502020204030204" pitchFamily="34" charset="0"/>
            </a:endParaRPr>
          </a:p>
        </p:txBody>
      </p:sp>
      <p:sp>
        <p:nvSpPr>
          <p:cNvPr id="10" name="Rectángulo 9"/>
          <p:cNvSpPr/>
          <p:nvPr/>
        </p:nvSpPr>
        <p:spPr>
          <a:xfrm>
            <a:off x="5137150" y="1272639"/>
            <a:ext cx="2009422" cy="48542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Peligro salud Humana</a:t>
            </a:r>
            <a:endParaRPr lang="es-CL" b="1" dirty="0">
              <a:solidFill>
                <a:schemeClr val="tx1"/>
              </a:solidFill>
            </a:endParaRPr>
          </a:p>
        </p:txBody>
      </p:sp>
      <p:sp>
        <p:nvSpPr>
          <p:cNvPr id="11" name="Rectángulo 10"/>
          <p:cNvSpPr/>
          <p:nvPr/>
        </p:nvSpPr>
        <p:spPr>
          <a:xfrm>
            <a:off x="9234311" y="1399822"/>
            <a:ext cx="2280356" cy="575735"/>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Peligros Medioambientales</a:t>
            </a:r>
            <a:endParaRPr lang="es-CL" b="1" dirty="0">
              <a:solidFill>
                <a:schemeClr val="tx1"/>
              </a:solidFill>
            </a:endParaRPr>
          </a:p>
        </p:txBody>
      </p:sp>
      <p:sp>
        <p:nvSpPr>
          <p:cNvPr id="12" name="Rectángulo 11"/>
          <p:cNvSpPr/>
          <p:nvPr/>
        </p:nvSpPr>
        <p:spPr>
          <a:xfrm>
            <a:off x="9234311" y="2459614"/>
            <a:ext cx="2663826" cy="2862322"/>
          </a:xfrm>
          <a:prstGeom prst="rect">
            <a:avLst/>
          </a:prstGeom>
        </p:spPr>
        <p:txBody>
          <a:bodyPr wrap="square">
            <a:spAutoFit/>
          </a:bodyPr>
          <a:lstStyle/>
          <a:p>
            <a:pPr fontAlgn="base">
              <a:buFont typeface="+mj-lt"/>
              <a:buAutoNum type="arabicPeriod"/>
            </a:pPr>
            <a:r>
              <a:rPr lang="es-CL" dirty="0">
                <a:solidFill>
                  <a:srgbClr val="000000"/>
                </a:solidFill>
                <a:latin typeface="Arial" panose="020B0604020202020204" pitchFamily="34" charset="0"/>
              </a:rPr>
              <a:t>Peligro a corto plazo (agudo) para el medioambiente acuático.</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Peligro a largo plazo (crónico) para el medioambiente acuático.</a:t>
            </a:r>
            <a:endParaRPr lang="es-CL" dirty="0">
              <a:solidFill>
                <a:srgbClr val="000000"/>
              </a:solidFill>
              <a:latin typeface="Calibri" panose="020F0502020204030204" pitchFamily="34" charset="0"/>
            </a:endParaRPr>
          </a:p>
          <a:p>
            <a:pPr fontAlgn="base">
              <a:buFont typeface="+mj-lt"/>
              <a:buAutoNum type="arabicPeriod"/>
            </a:pPr>
            <a:r>
              <a:rPr lang="es-CL" dirty="0">
                <a:solidFill>
                  <a:srgbClr val="000000"/>
                </a:solidFill>
                <a:latin typeface="Arial" panose="020B0604020202020204" pitchFamily="34" charset="0"/>
              </a:rPr>
              <a:t>Peligro para la capa de ozono</a:t>
            </a:r>
            <a:endParaRPr lang="es-CL" dirty="0">
              <a:solidFill>
                <a:srgbClr val="000000"/>
              </a:solidFill>
              <a:latin typeface="Calibri" panose="020F0502020204030204" pitchFamily="34" charset="0"/>
            </a:endParaRPr>
          </a:p>
        </p:txBody>
      </p:sp>
      <p:cxnSp>
        <p:nvCxnSpPr>
          <p:cNvPr id="14" name="Conector angular 13"/>
          <p:cNvCxnSpPr/>
          <p:nvPr/>
        </p:nvCxnSpPr>
        <p:spPr>
          <a:xfrm rot="10800000" flipV="1">
            <a:off x="2754489" y="698061"/>
            <a:ext cx="1806222" cy="29393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ector angular 15"/>
          <p:cNvCxnSpPr/>
          <p:nvPr/>
        </p:nvCxnSpPr>
        <p:spPr>
          <a:xfrm>
            <a:off x="7729713" y="698061"/>
            <a:ext cx="1335265" cy="989628"/>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ector recto de flecha 17"/>
          <p:cNvCxnSpPr>
            <a:endCxn id="10" idx="0"/>
          </p:cNvCxnSpPr>
          <p:nvPr/>
        </p:nvCxnSpPr>
        <p:spPr>
          <a:xfrm>
            <a:off x="6141861" y="991999"/>
            <a:ext cx="0" cy="2806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0" name="Imagen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25455268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09061" y="-132204"/>
            <a:ext cx="10515600" cy="1325563"/>
          </a:xfrm>
        </p:spPr>
        <p:txBody>
          <a:bodyPr>
            <a:normAutofit/>
          </a:bodyPr>
          <a:lstStyle/>
          <a:p>
            <a:pPr algn="ctr"/>
            <a:r>
              <a:rPr lang="es-CL" sz="4000" b="1" dirty="0" smtClean="0">
                <a:solidFill>
                  <a:schemeClr val="accent1">
                    <a:lumMod val="75000"/>
                  </a:schemeClr>
                </a:solidFill>
              </a:rPr>
              <a:t>Sistema Global Armonizado (SGA)</a:t>
            </a:r>
            <a:endParaRPr lang="es-CL" sz="4000" b="1" dirty="0">
              <a:solidFill>
                <a:schemeClr val="accent1">
                  <a:lumMod val="75000"/>
                </a:schemeClr>
              </a:solidFill>
            </a:endParaRP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1109061" y="976418"/>
            <a:ext cx="10755561" cy="5785626"/>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12974965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0"/>
            <a:ext cx="10515600" cy="1325563"/>
          </a:xfrm>
        </p:spPr>
        <p:txBody>
          <a:bodyPr>
            <a:normAutofit/>
          </a:bodyPr>
          <a:lstStyle/>
          <a:p>
            <a:pPr algn="ctr"/>
            <a:r>
              <a:rPr lang="es-CL" sz="4000" b="1" dirty="0" smtClean="0">
                <a:solidFill>
                  <a:schemeClr val="accent1">
                    <a:lumMod val="75000"/>
                  </a:schemeClr>
                </a:solidFill>
              </a:rPr>
              <a:t>Sistema Global Armonizado (SGA)</a:t>
            </a:r>
            <a:endParaRPr lang="es-CL" sz="4000" b="1" dirty="0">
              <a:solidFill>
                <a:schemeClr val="accent1">
                  <a:lumMod val="75000"/>
                </a:schemeClr>
              </a:solidFill>
            </a:endParaRPr>
          </a:p>
        </p:txBody>
      </p:sp>
      <p:pic>
        <p:nvPicPr>
          <p:cNvPr id="4" name="Imagen 3"/>
          <p:cNvPicPr/>
          <p:nvPr/>
        </p:nvPicPr>
        <p:blipFill rotWithShape="1">
          <a:blip r:embed="rId2">
            <a:extLst>
              <a:ext uri="{28A0092B-C50C-407E-A947-70E740481C1C}">
                <a14:useLocalDpi xmlns:a14="http://schemas.microsoft.com/office/drawing/2010/main" val="0"/>
              </a:ext>
            </a:extLst>
          </a:blip>
          <a:srcRect t="1536"/>
          <a:stretch/>
        </p:blipFill>
        <p:spPr>
          <a:xfrm>
            <a:off x="1363668" y="1546578"/>
            <a:ext cx="9464663" cy="4492978"/>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19707" y="0"/>
            <a:ext cx="2080382" cy="1061156"/>
          </a:xfrm>
          <a:prstGeom prst="rect">
            <a:avLst/>
          </a:prstGeom>
        </p:spPr>
      </p:pic>
    </p:spTree>
    <p:extLst>
      <p:ext uri="{BB962C8B-B14F-4D97-AF65-F5344CB8AC3E}">
        <p14:creationId xmlns:p14="http://schemas.microsoft.com/office/powerpoint/2010/main" val="927406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80586" y="28223"/>
            <a:ext cx="8985956" cy="835377"/>
          </a:xfrm>
        </p:spPr>
        <p:txBody>
          <a:bodyPr>
            <a:normAutofit/>
          </a:bodyPr>
          <a:lstStyle/>
          <a:p>
            <a:pPr algn="ctr"/>
            <a:r>
              <a:rPr lang="es-CL" sz="4000" b="1" dirty="0" smtClean="0">
                <a:solidFill>
                  <a:schemeClr val="accent1">
                    <a:lumMod val="75000"/>
                  </a:schemeClr>
                </a:solidFill>
              </a:rPr>
              <a:t>Normativa Chilena de productos peligrosos</a:t>
            </a:r>
            <a:endParaRPr lang="es-CL" sz="4000" dirty="0"/>
          </a:p>
        </p:txBody>
      </p:sp>
      <p:pic>
        <p:nvPicPr>
          <p:cNvPr id="1026" name="Picture 2" descr="https://lh5.googleusercontent.com/Oy1bjvhMBfCZEsIDn6nU3Tx8ZumAvxPAF73a9BXbTg1xyWqMAObEn9xZzve7JKRf_gUb4d-_D9BjV8rEICH2K3DNzxC0a1JUf5ZrZXgHne_CdBixUV0zH3zJBSuu-EU4u9vQxXQuZI7nX9JNq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043" y="1106312"/>
            <a:ext cx="3931939" cy="55089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lh6.googleusercontent.com/hsa3X6Oc-nd8itD4DPEWXJOyhPkCjkRscKfPeMMHEIXmK0RdtuckIWwp0xkC9J6M0a8_d1mJxFXWUHvPmhhb1xKSCktuV8AvWURaM8ecQQ8PCsqM7JiPs0_iwDVPSiX7gzA4MKxU5aogIthTm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6113" y="1325282"/>
            <a:ext cx="3674875" cy="529000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lh4.googleusercontent.com/rfIMY4oRNkIeiEFSocG3rR4XjHe5WogAqN2nMZyrdzRqtYeILuKq7U-tp4vxpjGWbHSf434EXrCNsNphFp5h-I0oA0w53TqhYRm4Ge8LdnKmDp0P1Y2eV8p_L_DWnmxHv2cYOLvyV5zLhUJB9Q"/>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37119" y="1404304"/>
            <a:ext cx="3499409" cy="5210985"/>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n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66542" y="28223"/>
            <a:ext cx="1925458" cy="982133"/>
          </a:xfrm>
          <a:prstGeom prst="rect">
            <a:avLst/>
          </a:prstGeom>
        </p:spPr>
      </p:pic>
    </p:spTree>
    <p:extLst>
      <p:ext uri="{BB962C8B-B14F-4D97-AF65-F5344CB8AC3E}">
        <p14:creationId xmlns:p14="http://schemas.microsoft.com/office/powerpoint/2010/main" val="16389948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p:txBody>
          <a:bodyPr/>
          <a:lstStyle/>
          <a:p>
            <a:r>
              <a:rPr lang="es-CL" dirty="0">
                <a:solidFill>
                  <a:schemeClr val="accent1">
                    <a:lumMod val="75000"/>
                  </a:schemeClr>
                </a:solidFill>
              </a:rPr>
              <a:t>El Etiquetado de Sustancias Químicas se realiza de acuerdo a lo</a:t>
            </a:r>
          </a:p>
          <a:p>
            <a:pPr marL="0" indent="0">
              <a:buNone/>
            </a:pPr>
            <a:r>
              <a:rPr lang="es-CL" dirty="0" smtClean="0">
                <a:solidFill>
                  <a:schemeClr val="accent1">
                    <a:lumMod val="75000"/>
                  </a:schemeClr>
                </a:solidFill>
              </a:rPr>
              <a:t>    indicado </a:t>
            </a:r>
            <a:r>
              <a:rPr lang="es-CL" dirty="0">
                <a:solidFill>
                  <a:schemeClr val="accent1">
                    <a:lumMod val="75000"/>
                  </a:schemeClr>
                </a:solidFill>
              </a:rPr>
              <a:t>en el Sistema Global Armonizado de Clasificación y</a:t>
            </a:r>
          </a:p>
          <a:p>
            <a:pPr marL="0" indent="0">
              <a:buNone/>
            </a:pPr>
            <a:r>
              <a:rPr lang="es-CL" dirty="0" smtClean="0">
                <a:solidFill>
                  <a:schemeClr val="accent1">
                    <a:lumMod val="75000"/>
                  </a:schemeClr>
                </a:solidFill>
              </a:rPr>
              <a:t>    Etiquetado </a:t>
            </a:r>
            <a:r>
              <a:rPr lang="es-CL" dirty="0">
                <a:solidFill>
                  <a:schemeClr val="accent1">
                    <a:lumMod val="75000"/>
                  </a:schemeClr>
                </a:solidFill>
              </a:rPr>
              <a:t>de Productos Químicos de la Comunidad</a:t>
            </a:r>
          </a:p>
          <a:p>
            <a:pPr marL="0" indent="0">
              <a:buNone/>
            </a:pPr>
            <a:r>
              <a:rPr lang="es-CL" dirty="0" smtClean="0">
                <a:solidFill>
                  <a:schemeClr val="accent1">
                    <a:lumMod val="75000"/>
                  </a:schemeClr>
                </a:solidFill>
              </a:rPr>
              <a:t>    Económica </a:t>
            </a:r>
            <a:r>
              <a:rPr lang="es-CL" dirty="0">
                <a:solidFill>
                  <a:schemeClr val="accent1">
                    <a:lumMod val="75000"/>
                  </a:schemeClr>
                </a:solidFill>
              </a:rPr>
              <a:t>Europea (CEE), el cual define los pictogramas que</a:t>
            </a:r>
          </a:p>
          <a:p>
            <a:pPr marL="0" indent="0">
              <a:buNone/>
            </a:pPr>
            <a:r>
              <a:rPr lang="es-CL" dirty="0" smtClean="0">
                <a:solidFill>
                  <a:schemeClr val="accent1">
                    <a:lumMod val="75000"/>
                  </a:schemeClr>
                </a:solidFill>
              </a:rPr>
              <a:t>    se </a:t>
            </a:r>
            <a:r>
              <a:rPr lang="es-CL" dirty="0">
                <a:solidFill>
                  <a:schemeClr val="accent1">
                    <a:lumMod val="75000"/>
                  </a:schemeClr>
                </a:solidFill>
              </a:rPr>
              <a:t>utilizan en la actualidad.</a:t>
            </a:r>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2395601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91837" y="-82695"/>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a:xfrm>
            <a:off x="1544782" y="1673224"/>
            <a:ext cx="10515600" cy="4976958"/>
          </a:xfrm>
        </p:spPr>
        <p:txBody>
          <a:bodyPr>
            <a:normAutofit fontScale="85000" lnSpcReduction="20000"/>
          </a:bodyPr>
          <a:lstStyle/>
          <a:p>
            <a:r>
              <a:rPr lang="es-CL" dirty="0" smtClean="0">
                <a:solidFill>
                  <a:schemeClr val="accent1">
                    <a:lumMod val="75000"/>
                  </a:schemeClr>
                </a:solidFill>
              </a:rPr>
              <a:t>Pictogramas de peligro para la salud.</a:t>
            </a:r>
          </a:p>
          <a:p>
            <a:endParaRPr lang="es-CL" dirty="0" smtClean="0"/>
          </a:p>
          <a:p>
            <a:r>
              <a:rPr lang="es-CL" dirty="0" smtClean="0"/>
              <a:t>Estos productos envenenan rápidamente, en bajas dosis</a:t>
            </a:r>
          </a:p>
          <a:p>
            <a:endParaRPr lang="es-CL" dirty="0" smtClean="0"/>
          </a:p>
          <a:p>
            <a:endParaRPr lang="es-CL" dirty="0"/>
          </a:p>
          <a:p>
            <a:r>
              <a:rPr lang="es-CL" dirty="0" smtClean="0"/>
              <a:t>Productos cancerígenos.</a:t>
            </a:r>
          </a:p>
          <a:p>
            <a:r>
              <a:rPr lang="es-CL" dirty="0" smtClean="0"/>
              <a:t>Productos </a:t>
            </a:r>
            <a:r>
              <a:rPr lang="es-CL" dirty="0" err="1" smtClean="0"/>
              <a:t>mutagénicos</a:t>
            </a:r>
            <a:r>
              <a:rPr lang="es-CL" dirty="0" smtClean="0"/>
              <a:t>.</a:t>
            </a:r>
          </a:p>
          <a:p>
            <a:r>
              <a:rPr lang="es-CL" dirty="0" smtClean="0"/>
              <a:t>Productos tóxicos para la reproducción.</a:t>
            </a:r>
          </a:p>
          <a:p>
            <a:r>
              <a:rPr lang="es-CL" dirty="0" smtClean="0"/>
              <a:t>Productos que pueden modificar las unciones de ciertos órganos como el hígado, el sistema nervioso, entre otros.</a:t>
            </a:r>
          </a:p>
          <a:p>
            <a:r>
              <a:rPr lang="es-CL" dirty="0" smtClean="0"/>
              <a:t>Pueden generar graves efectos sobre los pulmones y pueden ser mortales si penetran en las vías respiratorias </a:t>
            </a:r>
          </a:p>
          <a:p>
            <a:r>
              <a:rPr lang="es-CL" dirty="0" smtClean="0"/>
              <a:t>Pueden provocar síntomas de alergia, asma o dificultades respiratorias en caso de inhalación </a:t>
            </a:r>
          </a:p>
          <a:p>
            <a:endParaRPr lang="es-CL"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227950" y="2019587"/>
            <a:ext cx="1266392" cy="1232621"/>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227950" y="4461163"/>
            <a:ext cx="1114425" cy="1151255"/>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856797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9436" y="-147493"/>
            <a:ext cx="10515600" cy="1325563"/>
          </a:xfrm>
        </p:spPr>
        <p:txBody>
          <a:bodyPr/>
          <a:lstStyle/>
          <a:p>
            <a:r>
              <a:rPr lang="es-CL" b="1" dirty="0" smtClean="0">
                <a:solidFill>
                  <a:srgbClr val="FFC000"/>
                </a:solidFill>
              </a:rPr>
              <a:t>Etiquetado de sustancias químicas </a:t>
            </a:r>
            <a:endParaRPr lang="es-CL" b="1" dirty="0">
              <a:solidFill>
                <a:srgbClr val="FFC000"/>
              </a:solidFill>
            </a:endParaRPr>
          </a:p>
        </p:txBody>
      </p:sp>
      <p:sp>
        <p:nvSpPr>
          <p:cNvPr id="3" name="Marcador de contenido 2"/>
          <p:cNvSpPr>
            <a:spLocks noGrp="1"/>
          </p:cNvSpPr>
          <p:nvPr>
            <p:ph idx="1"/>
          </p:nvPr>
        </p:nvSpPr>
        <p:spPr>
          <a:xfrm>
            <a:off x="1620981" y="1178070"/>
            <a:ext cx="10910455" cy="4998893"/>
          </a:xfrm>
        </p:spPr>
        <p:txBody>
          <a:bodyPr>
            <a:normAutofit fontScale="92500" lnSpcReduction="10000"/>
          </a:bodyPr>
          <a:lstStyle/>
          <a:p>
            <a:r>
              <a:rPr lang="es-CL" dirty="0" smtClean="0">
                <a:solidFill>
                  <a:schemeClr val="accent1">
                    <a:lumMod val="75000"/>
                  </a:schemeClr>
                </a:solidFill>
              </a:rPr>
              <a:t>Pictogramas de peligro para la salud.</a:t>
            </a:r>
          </a:p>
          <a:p>
            <a:pPr marL="0" indent="0">
              <a:buNone/>
            </a:pPr>
            <a:endParaRPr lang="es-CL" dirty="0" smtClean="0">
              <a:solidFill>
                <a:schemeClr val="accent1">
                  <a:lumMod val="75000"/>
                </a:schemeClr>
              </a:solidFill>
            </a:endParaRPr>
          </a:p>
          <a:p>
            <a:pPr marL="0" indent="0">
              <a:buNone/>
            </a:pPr>
            <a:r>
              <a:rPr lang="es-CL" dirty="0" smtClean="0"/>
              <a:t>    Estos productos tienen uno o varios de los siguientes efectos:</a:t>
            </a:r>
          </a:p>
          <a:p>
            <a:pPr marL="0" indent="0">
              <a:buNone/>
            </a:pPr>
            <a:r>
              <a:rPr lang="es-CL" dirty="0" smtClean="0"/>
              <a:t>• Envenenamiento a dosis altas.</a:t>
            </a:r>
          </a:p>
          <a:p>
            <a:pPr marL="0" indent="0">
              <a:buNone/>
            </a:pPr>
            <a:r>
              <a:rPr lang="es-CL" dirty="0" smtClean="0"/>
              <a:t>• Irritantes para los ojos, la piel o las vías respiratorias.</a:t>
            </a:r>
          </a:p>
          <a:p>
            <a:pPr marL="0" indent="0">
              <a:buNone/>
            </a:pPr>
            <a:r>
              <a:rPr lang="es-CL" dirty="0" smtClean="0"/>
              <a:t>• Alergias cutáneas (eczemas).</a:t>
            </a:r>
          </a:p>
          <a:p>
            <a:pPr marL="0" indent="0">
              <a:buNone/>
            </a:pPr>
            <a:r>
              <a:rPr lang="es-CL" dirty="0" smtClean="0"/>
              <a:t>• Somnolencia o vértigo </a:t>
            </a:r>
          </a:p>
          <a:p>
            <a:pPr marL="0" indent="0">
              <a:buNone/>
            </a:pPr>
            <a:endParaRPr lang="es-CL" dirty="0"/>
          </a:p>
          <a:p>
            <a:pPr marL="0" indent="0">
              <a:buNone/>
            </a:pPr>
            <a:r>
              <a:rPr lang="es-CL" dirty="0" smtClean="0"/>
              <a:t>    Estos productos son corrosivos, y pueden según el caso:</a:t>
            </a:r>
          </a:p>
          <a:p>
            <a:pPr marL="0" indent="0">
              <a:buNone/>
            </a:pPr>
            <a:r>
              <a:rPr lang="es-CL" dirty="0" smtClean="0"/>
              <a:t>• Quemar la piel y/o los ojos en caso de contacto o de proyección.</a:t>
            </a:r>
          </a:p>
          <a:p>
            <a:pPr marL="0" indent="0">
              <a:buNone/>
            </a:pPr>
            <a:r>
              <a:rPr lang="es-CL" dirty="0" smtClean="0"/>
              <a:t>• Atacar o destruir metales.</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391390" y="2078615"/>
            <a:ext cx="1171575" cy="1287145"/>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239741" y="4905693"/>
            <a:ext cx="1271270" cy="1271270"/>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6639742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1000" y="-202912"/>
            <a:ext cx="10515600" cy="1325563"/>
          </a:xfrm>
        </p:spPr>
        <p:txBody>
          <a:bodyPr/>
          <a:lstStyle/>
          <a:p>
            <a:r>
              <a:rPr lang="es-CL" b="1" dirty="0" smtClean="0">
                <a:solidFill>
                  <a:srgbClr val="FFC000"/>
                </a:solidFill>
              </a:rPr>
              <a:t>Etiquetado de sustancias químicas </a:t>
            </a:r>
            <a:endParaRPr lang="es-CL" b="1" dirty="0">
              <a:solidFill>
                <a:srgbClr val="FFC000"/>
              </a:solidFill>
            </a:endParaRPr>
          </a:p>
        </p:txBody>
      </p:sp>
      <p:sp>
        <p:nvSpPr>
          <p:cNvPr id="3" name="Marcador de contenido 2"/>
          <p:cNvSpPr>
            <a:spLocks noGrp="1"/>
          </p:cNvSpPr>
          <p:nvPr>
            <p:ph idx="1"/>
          </p:nvPr>
        </p:nvSpPr>
        <p:spPr>
          <a:xfrm>
            <a:off x="1543050" y="984364"/>
            <a:ext cx="10385714" cy="4806835"/>
          </a:xfrm>
        </p:spPr>
        <p:txBody>
          <a:bodyPr>
            <a:normAutofit fontScale="85000" lnSpcReduction="20000"/>
          </a:bodyPr>
          <a:lstStyle/>
          <a:p>
            <a:r>
              <a:rPr lang="es-CL" dirty="0" smtClean="0">
                <a:solidFill>
                  <a:schemeClr val="accent1">
                    <a:lumMod val="75000"/>
                  </a:schemeClr>
                </a:solidFill>
              </a:rPr>
              <a:t>Pictogramas de peligros físicos.</a:t>
            </a:r>
          </a:p>
          <a:p>
            <a:pPr marL="0" indent="0">
              <a:buNone/>
            </a:pPr>
            <a:endParaRPr lang="es-CL" dirty="0" smtClean="0">
              <a:solidFill>
                <a:schemeClr val="accent5">
                  <a:lumMod val="50000"/>
                </a:schemeClr>
              </a:solidFill>
            </a:endParaRPr>
          </a:p>
          <a:p>
            <a:pPr marL="0" indent="0">
              <a:buNone/>
            </a:pPr>
            <a:r>
              <a:rPr lang="es-CL" dirty="0" smtClean="0"/>
              <a:t>    Este pictograma indica que el producto puede infamarse</a:t>
            </a:r>
          </a:p>
          <a:p>
            <a:pPr marL="0" indent="0">
              <a:buNone/>
            </a:pPr>
            <a:endParaRPr lang="es-CL" dirty="0" smtClean="0"/>
          </a:p>
          <a:p>
            <a:pPr marL="0" indent="0">
              <a:buNone/>
            </a:pPr>
            <a:r>
              <a:rPr lang="es-CL" dirty="0" smtClean="0"/>
              <a:t>• En contacto con fuentes de calor.</a:t>
            </a:r>
          </a:p>
          <a:p>
            <a:pPr marL="0" indent="0">
              <a:buNone/>
            </a:pPr>
            <a:r>
              <a:rPr lang="es-CL" dirty="0" smtClean="0"/>
              <a:t>• También puede indicar que el producto se inflama espontáneamente en contacto con el aire.</a:t>
            </a:r>
          </a:p>
          <a:p>
            <a:pPr marL="0" indent="0">
              <a:buNone/>
            </a:pPr>
            <a:r>
              <a:rPr lang="es-CL" dirty="0" smtClean="0"/>
              <a:t>• En contacto con el agua, puede liberarse gases inflamables.</a:t>
            </a:r>
          </a:p>
          <a:p>
            <a:pPr marL="0" indent="0">
              <a:buNone/>
            </a:pPr>
            <a:endParaRPr lang="es-CL" dirty="0" smtClean="0"/>
          </a:p>
          <a:p>
            <a:pPr marL="0" indent="0">
              <a:buNone/>
            </a:pPr>
            <a:endParaRPr lang="es-CL" dirty="0"/>
          </a:p>
          <a:p>
            <a:pPr marL="0" indent="0">
              <a:buNone/>
            </a:pPr>
            <a:r>
              <a:rPr lang="es-CL" dirty="0" smtClean="0"/>
              <a:t>  Estos productos pueden provocar o agravar un incendio, o una explosión si se encuentran en presencia de productos inflamables, se les llama productos comburentes.</a:t>
            </a:r>
            <a:endParaRPr lang="es-CL"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228600" y="987540"/>
            <a:ext cx="1314450" cy="1405890"/>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228600" y="4017818"/>
            <a:ext cx="1318780" cy="1300163"/>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557132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3285" y="-119784"/>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a:xfrm>
            <a:off x="2078182" y="1690687"/>
            <a:ext cx="9157854" cy="4351338"/>
          </a:xfrm>
        </p:spPr>
        <p:txBody>
          <a:bodyPr/>
          <a:lstStyle/>
          <a:p>
            <a:r>
              <a:rPr lang="es-CL" dirty="0" smtClean="0">
                <a:solidFill>
                  <a:schemeClr val="accent1">
                    <a:lumMod val="75000"/>
                  </a:schemeClr>
                </a:solidFill>
              </a:rPr>
              <a:t>Pictogramas de peligros físicos.</a:t>
            </a:r>
          </a:p>
          <a:p>
            <a:pPr marL="0" indent="0">
              <a:buNone/>
            </a:pPr>
            <a:r>
              <a:rPr lang="es-CL" dirty="0" smtClean="0"/>
              <a:t>Estos productos pueden explotar: en contacto con una llama, electricidad, estática, debido al calor, choque, fricción…</a:t>
            </a:r>
          </a:p>
          <a:p>
            <a:pPr marL="0" indent="0">
              <a:buNone/>
            </a:pPr>
            <a:endParaRPr lang="es-CL" dirty="0" smtClean="0"/>
          </a:p>
          <a:p>
            <a:pPr marL="0" indent="0">
              <a:buNone/>
            </a:pPr>
            <a:endParaRPr lang="es-CL" dirty="0"/>
          </a:p>
          <a:p>
            <a:pPr marL="0" indent="0">
              <a:buNone/>
            </a:pPr>
            <a:r>
              <a:rPr lang="es-CL" dirty="0" smtClean="0"/>
              <a:t>Estos productos corresponden a gases a presión. </a:t>
            </a:r>
          </a:p>
          <a:p>
            <a:pPr marL="0" indent="0">
              <a:buNone/>
            </a:pPr>
            <a:r>
              <a:rPr lang="es-CL" dirty="0" smtClean="0"/>
              <a:t>        • Pueden explotar en calentamiento.</a:t>
            </a:r>
          </a:p>
          <a:p>
            <a:pPr marL="0" indent="0">
              <a:buNone/>
            </a:pPr>
            <a:r>
              <a:rPr lang="es-CL" dirty="0"/>
              <a:t> </a:t>
            </a:r>
            <a:r>
              <a:rPr lang="es-CL" dirty="0" smtClean="0"/>
              <a:t>       • Los licuados refrigerados pueden producir quemaduras. </a:t>
            </a:r>
          </a:p>
          <a:p>
            <a:pPr marL="0" indent="0">
              <a:buNone/>
            </a:pPr>
            <a:endParaRPr lang="es-CL" dirty="0" smtClean="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476250" y="1440493"/>
            <a:ext cx="1377601" cy="1967345"/>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533285" y="3745282"/>
            <a:ext cx="1156970" cy="1682121"/>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451106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4127" y="0"/>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a:xfrm>
            <a:off x="2154383" y="1964170"/>
            <a:ext cx="9164782" cy="4351338"/>
          </a:xfrm>
        </p:spPr>
        <p:txBody>
          <a:bodyPr/>
          <a:lstStyle/>
          <a:p>
            <a:r>
              <a:rPr lang="es-CL" dirty="0" smtClean="0">
                <a:solidFill>
                  <a:schemeClr val="accent1">
                    <a:lumMod val="75000"/>
                  </a:schemeClr>
                </a:solidFill>
              </a:rPr>
              <a:t>Pictograma de peligro para el medio ambiente.</a:t>
            </a:r>
          </a:p>
          <a:p>
            <a:pPr marL="0" indent="0">
              <a:buNone/>
            </a:pPr>
            <a:endParaRPr lang="es-CL" dirty="0" smtClean="0"/>
          </a:p>
          <a:p>
            <a:pPr marL="0" indent="0">
              <a:buNone/>
            </a:pPr>
            <a:r>
              <a:rPr lang="es-CL" dirty="0" smtClean="0"/>
              <a:t> Estos productos son peligrosos para el medio ambiente, medio acuático y en algunos casos para la capa de ozono </a:t>
            </a:r>
            <a:endParaRPr lang="es-CL"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464127" y="2338243"/>
            <a:ext cx="1239982" cy="1125394"/>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4266672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1000" y="-1112"/>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a:xfrm>
            <a:off x="381001" y="1354828"/>
            <a:ext cx="7460672" cy="5323307"/>
          </a:xfrm>
        </p:spPr>
        <p:txBody>
          <a:bodyPr>
            <a:normAutofit fontScale="70000" lnSpcReduction="20000"/>
          </a:bodyPr>
          <a:lstStyle/>
          <a:p>
            <a:r>
              <a:rPr lang="es-CL" dirty="0" smtClean="0"/>
              <a:t>Frases de Riesgo (R) </a:t>
            </a:r>
          </a:p>
          <a:p>
            <a:pPr marL="0" indent="0">
              <a:buNone/>
            </a:pPr>
            <a:r>
              <a:rPr lang="es-CL" dirty="0"/>
              <a:t>Es un conjunto numerado de frases y</a:t>
            </a:r>
          </a:p>
          <a:p>
            <a:pPr marL="0" indent="0">
              <a:buNone/>
            </a:pPr>
            <a:r>
              <a:rPr lang="es-CL" dirty="0"/>
              <a:t>combinaciones de frases, usadas para describir</a:t>
            </a:r>
          </a:p>
          <a:p>
            <a:pPr marL="0" indent="0">
              <a:buNone/>
            </a:pPr>
            <a:r>
              <a:rPr lang="es-CL" dirty="0"/>
              <a:t>los riesgos atribuidos a una sustancia peligrosa.</a:t>
            </a:r>
          </a:p>
          <a:p>
            <a:pPr marL="0" indent="0">
              <a:buNone/>
            </a:pPr>
            <a:endParaRPr lang="es-CL" dirty="0"/>
          </a:p>
          <a:p>
            <a:pPr marL="0" indent="0">
              <a:buNone/>
            </a:pPr>
            <a:r>
              <a:rPr lang="es-CL" dirty="0" smtClean="0"/>
              <a:t>•Provienen </a:t>
            </a:r>
            <a:r>
              <a:rPr lang="es-CL" dirty="0"/>
              <a:t>del Anexo III de la Directiva</a:t>
            </a:r>
          </a:p>
          <a:p>
            <a:pPr marL="0" indent="0">
              <a:buNone/>
            </a:pPr>
            <a:r>
              <a:rPr lang="es-CL" dirty="0"/>
              <a:t>67/548/CEE y sus modificaciones</a:t>
            </a:r>
            <a:r>
              <a:rPr lang="es-CL" dirty="0" smtClean="0"/>
              <a:t>.</a:t>
            </a:r>
          </a:p>
          <a:p>
            <a:pPr marL="0" indent="0">
              <a:buNone/>
            </a:pPr>
            <a:endParaRPr lang="es-CL" dirty="0" smtClean="0"/>
          </a:p>
          <a:p>
            <a:pPr marL="0" indent="0">
              <a:buNone/>
            </a:pPr>
            <a:r>
              <a:rPr lang="es-CL" dirty="0"/>
              <a:t>Ejemplos</a:t>
            </a:r>
            <a:r>
              <a:rPr lang="es-CL" dirty="0" smtClean="0"/>
              <a:t>:</a:t>
            </a:r>
          </a:p>
          <a:p>
            <a:pPr marL="0" indent="0">
              <a:buNone/>
            </a:pPr>
            <a:r>
              <a:rPr lang="es-CL" dirty="0" smtClean="0"/>
              <a:t>R26 Muy toxico para inhalación</a:t>
            </a:r>
          </a:p>
          <a:p>
            <a:pPr marL="0" indent="0">
              <a:buNone/>
            </a:pPr>
            <a:r>
              <a:rPr lang="es-CL" dirty="0" smtClean="0"/>
              <a:t>R27 Muy toxico en contacto con la piel </a:t>
            </a:r>
          </a:p>
          <a:p>
            <a:pPr marL="0" indent="0">
              <a:buNone/>
            </a:pPr>
            <a:r>
              <a:rPr lang="es-CL" dirty="0" smtClean="0"/>
              <a:t>R34 Causa quemadura</a:t>
            </a:r>
          </a:p>
          <a:p>
            <a:pPr marL="0" indent="0">
              <a:buNone/>
            </a:pPr>
            <a:r>
              <a:rPr lang="es-CL" dirty="0" smtClean="0"/>
              <a:t>R37 Irritante para el sistema respiratorio</a:t>
            </a:r>
          </a:p>
          <a:p>
            <a:pPr marL="0" indent="0">
              <a:buNone/>
            </a:pPr>
            <a:r>
              <a:rPr lang="es-CL" dirty="0" smtClean="0"/>
              <a:t>R42 Puede causar sensibilización por inhalación </a:t>
            </a:r>
          </a:p>
          <a:p>
            <a:pPr marL="0" indent="0">
              <a:buNone/>
            </a:pPr>
            <a:r>
              <a:rPr lang="es-CL" dirty="0" smtClean="0"/>
              <a:t>R45 Puede causar cáncer</a:t>
            </a:r>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5962390" y="957943"/>
            <a:ext cx="6037436" cy="5720193"/>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9613936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a:xfrm>
            <a:off x="838199" y="1825625"/>
            <a:ext cx="10674927" cy="4351338"/>
          </a:xfrm>
        </p:spPr>
        <p:txBody>
          <a:bodyPr>
            <a:normAutofit fontScale="77500" lnSpcReduction="20000"/>
          </a:bodyPr>
          <a:lstStyle/>
          <a:p>
            <a:r>
              <a:rPr lang="es-CL" dirty="0" smtClean="0"/>
              <a:t>Frases de Seguridad (S)</a:t>
            </a:r>
          </a:p>
          <a:p>
            <a:pPr marL="0" indent="0">
              <a:buNone/>
            </a:pPr>
            <a:r>
              <a:rPr lang="es-CL" dirty="0" smtClean="0"/>
              <a:t>Conjunto </a:t>
            </a:r>
            <a:r>
              <a:rPr lang="es-CL" dirty="0"/>
              <a:t>numerado de frases y combinaciones de frases usadas para</a:t>
            </a:r>
          </a:p>
          <a:p>
            <a:pPr marL="0" indent="0">
              <a:buNone/>
            </a:pPr>
            <a:r>
              <a:rPr lang="es-CL" dirty="0"/>
              <a:t>indicar los consejos básicos de utilización y cuidado, para trabajar con</a:t>
            </a:r>
          </a:p>
          <a:p>
            <a:pPr marL="0" indent="0">
              <a:buNone/>
            </a:pPr>
            <a:r>
              <a:rPr lang="es-CL" dirty="0"/>
              <a:t>sustancias o peligrosas (Anexo IV de la Directiva 67/548/CE y sus</a:t>
            </a:r>
          </a:p>
          <a:p>
            <a:pPr marL="0" indent="0">
              <a:buNone/>
            </a:pPr>
            <a:r>
              <a:rPr lang="es-CL" dirty="0" smtClean="0"/>
              <a:t>Modificaciones </a:t>
            </a:r>
            <a:r>
              <a:rPr lang="es-CL" dirty="0"/>
              <a:t>posteriores</a:t>
            </a:r>
            <a:r>
              <a:rPr lang="es-CL" dirty="0" smtClean="0"/>
              <a:t>)</a:t>
            </a:r>
          </a:p>
          <a:p>
            <a:pPr marL="0" indent="0">
              <a:buNone/>
            </a:pPr>
            <a:r>
              <a:rPr lang="es-CL" dirty="0" smtClean="0"/>
              <a:t>   Ejemplos:</a:t>
            </a:r>
          </a:p>
          <a:p>
            <a:pPr marL="0" indent="0">
              <a:buNone/>
            </a:pPr>
            <a:r>
              <a:rPr lang="es-CL" dirty="0"/>
              <a:t> </a:t>
            </a:r>
            <a:r>
              <a:rPr lang="es-CL" dirty="0" smtClean="0"/>
              <a:t>                             S3 Mantener en un lugar frio</a:t>
            </a:r>
          </a:p>
          <a:p>
            <a:pPr marL="0" indent="0">
              <a:buNone/>
            </a:pPr>
            <a:r>
              <a:rPr lang="es-CL" dirty="0"/>
              <a:t> </a:t>
            </a:r>
            <a:r>
              <a:rPr lang="es-CL" dirty="0" smtClean="0"/>
              <a:t>                             S8 Mantener seco el contenedor</a:t>
            </a:r>
          </a:p>
          <a:p>
            <a:pPr marL="0" indent="0">
              <a:buNone/>
            </a:pPr>
            <a:r>
              <a:rPr lang="es-CL" dirty="0"/>
              <a:t> </a:t>
            </a:r>
            <a:r>
              <a:rPr lang="es-CL" dirty="0" smtClean="0"/>
              <a:t>                             S15 Mantener alejado del calor</a:t>
            </a:r>
          </a:p>
          <a:p>
            <a:pPr marL="0" indent="0">
              <a:buNone/>
            </a:pPr>
            <a:r>
              <a:rPr lang="es-CL" dirty="0"/>
              <a:t> </a:t>
            </a:r>
            <a:r>
              <a:rPr lang="es-CL" dirty="0" smtClean="0"/>
              <a:t>                             S22 No respirar polvo </a:t>
            </a:r>
          </a:p>
          <a:p>
            <a:pPr marL="0" indent="0">
              <a:buNone/>
            </a:pPr>
            <a:r>
              <a:rPr lang="es-CL" dirty="0"/>
              <a:t> </a:t>
            </a:r>
            <a:r>
              <a:rPr lang="es-CL" dirty="0" smtClean="0"/>
              <a:t>                             S23 No respirar vapor</a:t>
            </a:r>
          </a:p>
          <a:p>
            <a:pPr marL="0" indent="0">
              <a:buNone/>
            </a:pPr>
            <a:r>
              <a:rPr lang="es-CL" dirty="0"/>
              <a:t> </a:t>
            </a:r>
            <a:r>
              <a:rPr lang="es-CL" dirty="0" smtClean="0"/>
              <a:t>                             S24 Evitar contacto con la piel</a:t>
            </a:r>
            <a:endParaRPr lang="es-CL" dirty="0"/>
          </a:p>
        </p:txBody>
      </p:sp>
      <p:pic>
        <p:nvPicPr>
          <p:cNvPr id="4" name="Imagen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773856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b="1" dirty="0" smtClean="0">
                <a:solidFill>
                  <a:srgbClr val="FFC000"/>
                </a:solidFill>
              </a:rPr>
              <a:t>Etiquetado de sustancias químicas</a:t>
            </a:r>
            <a:endParaRPr lang="es-CL" b="1" dirty="0">
              <a:solidFill>
                <a:srgbClr val="FFC000"/>
              </a:solidFill>
            </a:endParaRPr>
          </a:p>
        </p:txBody>
      </p:sp>
      <p:sp>
        <p:nvSpPr>
          <p:cNvPr id="3" name="Marcador de contenido 2"/>
          <p:cNvSpPr>
            <a:spLocks noGrp="1"/>
          </p:cNvSpPr>
          <p:nvPr>
            <p:ph idx="1"/>
          </p:nvPr>
        </p:nvSpPr>
        <p:spPr/>
        <p:txBody>
          <a:bodyPr/>
          <a:lstStyle/>
          <a:p>
            <a:r>
              <a:rPr lang="es-CL" dirty="0" smtClean="0">
                <a:solidFill>
                  <a:schemeClr val="accent5">
                    <a:lumMod val="75000"/>
                  </a:schemeClr>
                </a:solidFill>
              </a:rPr>
              <a:t>¿Como identificar las características de peligro en las etiquetas?</a:t>
            </a:r>
          </a:p>
          <a:p>
            <a:pPr marL="0" indent="0">
              <a:buNone/>
            </a:pPr>
            <a:endParaRPr lang="es-CL" dirty="0"/>
          </a:p>
          <a:p>
            <a:pPr marL="0" indent="0">
              <a:buNone/>
            </a:pPr>
            <a:endParaRPr lang="es-CL"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3079115" y="2470813"/>
            <a:ext cx="6033770" cy="4271645"/>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8861369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199" y="0"/>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309581" y="1551709"/>
            <a:ext cx="7572837" cy="4567454"/>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788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251559" y="12526"/>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880423" y="1226602"/>
            <a:ext cx="7980218" cy="5334000"/>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795082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8818" y="-105826"/>
            <a:ext cx="10515600" cy="1325563"/>
          </a:xfrm>
        </p:spPr>
        <p:txBody>
          <a:bodyPr/>
          <a:lstStyle/>
          <a:p>
            <a:r>
              <a:rPr lang="es-CL" b="1" dirty="0" smtClean="0">
                <a:solidFill>
                  <a:srgbClr val="FFC000"/>
                </a:solidFill>
              </a:rPr>
              <a:t>Etiquetado de sustancias químicas </a:t>
            </a:r>
            <a:endParaRPr lang="es-CL" b="1" dirty="0">
              <a:solidFill>
                <a:srgbClr val="FFC000"/>
              </a:solidFill>
            </a:endParaRPr>
          </a:p>
        </p:txBody>
      </p:sp>
      <p:pic>
        <p:nvPicPr>
          <p:cNvPr id="6" name="Marcador de contenido 5"/>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383545" y="1219737"/>
            <a:ext cx="3576382" cy="3117047"/>
          </a:xfrm>
          <a:prstGeom prst="rect">
            <a:avLst/>
          </a:prstGeom>
        </p:spPr>
      </p:pic>
      <p:sp>
        <p:nvSpPr>
          <p:cNvPr id="9" name="CuadroTexto 8"/>
          <p:cNvSpPr txBox="1"/>
          <p:nvPr/>
        </p:nvSpPr>
        <p:spPr>
          <a:xfrm>
            <a:off x="838200" y="4992929"/>
            <a:ext cx="11187545" cy="1754326"/>
          </a:xfrm>
          <a:prstGeom prst="rect">
            <a:avLst/>
          </a:prstGeom>
          <a:noFill/>
        </p:spPr>
        <p:txBody>
          <a:bodyPr wrap="square" rtlCol="0">
            <a:spAutoFit/>
          </a:bodyPr>
          <a:lstStyle/>
          <a:p>
            <a:r>
              <a:rPr lang="es-CL" b="1" i="1" dirty="0" smtClean="0"/>
              <a:t>Significado</a:t>
            </a:r>
            <a:endParaRPr lang="es-CL" b="1" i="1" dirty="0"/>
          </a:p>
          <a:p>
            <a:r>
              <a:rPr lang="es-CL" b="1" i="1" dirty="0"/>
              <a:t>Las cuatro divisiones tienen colores asociados con un significado. El azul hace referencia a los peligros para la salud, el rojo indica la amenaza de inflamabilidad y el amarillo el peligro por reactividad: es decir, la inestabilidad del producto. A estas tres divisiones se les asigna un número de 0 (sin peligro) a 4 (peligro máximo). Por su parte, en la sección blanca puede haber indicaciones especiales para algunos materiales, indicando que son oxidantes, corrosivos, reactivos con agua o radiactivos</a:t>
            </a:r>
          </a:p>
        </p:txBody>
      </p:sp>
      <p:pic>
        <p:nvPicPr>
          <p:cNvPr id="10" name="Imagen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85927" y="1146228"/>
            <a:ext cx="4040509" cy="4040509"/>
          </a:xfrm>
          <a:prstGeom prst="rect">
            <a:avLst/>
          </a:prstGeom>
        </p:spPr>
      </p:pic>
      <p:sp>
        <p:nvSpPr>
          <p:cNvPr id="11" name="Flecha derecha 10"/>
          <p:cNvSpPr/>
          <p:nvPr/>
        </p:nvSpPr>
        <p:spPr>
          <a:xfrm>
            <a:off x="5306291" y="2576945"/>
            <a:ext cx="1051037" cy="678873"/>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2" name="Imagen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6382626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1000" y="-133639"/>
            <a:ext cx="10515600" cy="1325563"/>
          </a:xfrm>
        </p:spPr>
        <p:txBody>
          <a:bodyPr/>
          <a:lstStyle/>
          <a:p>
            <a:r>
              <a:rPr lang="es-CL" b="1" dirty="0" smtClean="0">
                <a:solidFill>
                  <a:srgbClr val="FFC000"/>
                </a:solidFill>
              </a:rPr>
              <a:t>Etiquetado de sustancias químicas</a:t>
            </a:r>
            <a:endParaRPr lang="es-CL" b="1" dirty="0">
              <a:solidFill>
                <a:srgbClr val="FFC00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280696" y="1037154"/>
            <a:ext cx="8098440" cy="2645785"/>
          </a:xfrm>
          <a:prstGeom prst="rect">
            <a:avLst/>
          </a:prstGeom>
        </p:spPr>
      </p:pic>
      <p:sp>
        <p:nvSpPr>
          <p:cNvPr id="6" name="CuadroTexto 5"/>
          <p:cNvSpPr txBox="1"/>
          <p:nvPr/>
        </p:nvSpPr>
        <p:spPr>
          <a:xfrm>
            <a:off x="1883779" y="3851379"/>
            <a:ext cx="1842655" cy="369332"/>
          </a:xfrm>
          <a:prstGeom prst="rect">
            <a:avLst/>
          </a:prstGeom>
          <a:noFill/>
        </p:spPr>
        <p:txBody>
          <a:bodyPr wrap="square" rtlCol="0">
            <a:spAutoFit/>
          </a:bodyPr>
          <a:lstStyle/>
          <a:p>
            <a:r>
              <a:rPr lang="es-CL" dirty="0" smtClean="0"/>
              <a:t>Ejemplos :</a:t>
            </a:r>
            <a:endParaRPr lang="es-CL" dirty="0"/>
          </a:p>
        </p:txBody>
      </p:sp>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75891" y="4484132"/>
            <a:ext cx="1514764" cy="1514764"/>
          </a:xfrm>
          <a:prstGeom prst="rect">
            <a:avLst/>
          </a:prstGeom>
        </p:spPr>
      </p:pic>
      <p:pic>
        <p:nvPicPr>
          <p:cNvPr id="8" name="Imagen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8547" y="4484132"/>
            <a:ext cx="1548880" cy="1514764"/>
          </a:xfrm>
          <a:prstGeom prst="rect">
            <a:avLst/>
          </a:prstGeom>
        </p:spPr>
      </p:pic>
      <p:pic>
        <p:nvPicPr>
          <p:cNvPr id="9" name="Imagen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5319" y="4484133"/>
            <a:ext cx="1912495" cy="1514764"/>
          </a:xfrm>
          <a:prstGeom prst="rect">
            <a:avLst/>
          </a:prstGeom>
        </p:spPr>
      </p:pic>
      <p:sp>
        <p:nvSpPr>
          <p:cNvPr id="10" name="CuadroTexto 9"/>
          <p:cNvSpPr txBox="1"/>
          <p:nvPr/>
        </p:nvSpPr>
        <p:spPr>
          <a:xfrm>
            <a:off x="3424612" y="4114800"/>
            <a:ext cx="1481979" cy="369332"/>
          </a:xfrm>
          <a:prstGeom prst="rect">
            <a:avLst/>
          </a:prstGeom>
          <a:noFill/>
        </p:spPr>
        <p:txBody>
          <a:bodyPr wrap="square" rtlCol="0">
            <a:spAutoFit/>
          </a:bodyPr>
          <a:lstStyle/>
          <a:p>
            <a:r>
              <a:rPr lang="es-CL" dirty="0" smtClean="0"/>
              <a:t>Soda caustica</a:t>
            </a:r>
            <a:endParaRPr lang="es-CL" dirty="0"/>
          </a:p>
        </p:txBody>
      </p:sp>
      <p:sp>
        <p:nvSpPr>
          <p:cNvPr id="11" name="CuadroTexto 10"/>
          <p:cNvSpPr txBox="1"/>
          <p:nvPr/>
        </p:nvSpPr>
        <p:spPr>
          <a:xfrm>
            <a:off x="5283870" y="4174590"/>
            <a:ext cx="1827385" cy="369332"/>
          </a:xfrm>
          <a:prstGeom prst="rect">
            <a:avLst/>
          </a:prstGeom>
          <a:noFill/>
        </p:spPr>
        <p:txBody>
          <a:bodyPr wrap="square" rtlCol="0">
            <a:spAutoFit/>
          </a:bodyPr>
          <a:lstStyle/>
          <a:p>
            <a:r>
              <a:rPr lang="es-CL" dirty="0" smtClean="0"/>
              <a:t>Sodio Metálico</a:t>
            </a:r>
            <a:endParaRPr lang="es-CL" dirty="0"/>
          </a:p>
        </p:txBody>
      </p:sp>
      <p:sp>
        <p:nvSpPr>
          <p:cNvPr id="12" name="CuadroTexto 11"/>
          <p:cNvSpPr txBox="1"/>
          <p:nvPr/>
        </p:nvSpPr>
        <p:spPr>
          <a:xfrm>
            <a:off x="7209952" y="4174590"/>
            <a:ext cx="1967345" cy="369332"/>
          </a:xfrm>
          <a:prstGeom prst="rect">
            <a:avLst/>
          </a:prstGeom>
          <a:noFill/>
        </p:spPr>
        <p:txBody>
          <a:bodyPr wrap="square" rtlCol="0">
            <a:spAutoFit/>
          </a:bodyPr>
          <a:lstStyle/>
          <a:p>
            <a:r>
              <a:rPr lang="es-CL" dirty="0" smtClean="0"/>
              <a:t>Dióxido de Plomo</a:t>
            </a:r>
            <a:endParaRPr lang="es-CL" dirty="0"/>
          </a:p>
        </p:txBody>
      </p:sp>
      <p:sp>
        <p:nvSpPr>
          <p:cNvPr id="14" name="Cheurón 13"/>
          <p:cNvSpPr/>
          <p:nvPr/>
        </p:nvSpPr>
        <p:spPr>
          <a:xfrm>
            <a:off x="9590139" y="4220711"/>
            <a:ext cx="471055" cy="263421"/>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5" name="CuadroTexto 14"/>
          <p:cNvSpPr txBox="1"/>
          <p:nvPr/>
        </p:nvSpPr>
        <p:spPr>
          <a:xfrm>
            <a:off x="10474036" y="4174590"/>
            <a:ext cx="1246909" cy="369332"/>
          </a:xfrm>
          <a:prstGeom prst="rect">
            <a:avLst/>
          </a:prstGeom>
          <a:noFill/>
        </p:spPr>
        <p:txBody>
          <a:bodyPr wrap="square" rtlCol="0">
            <a:spAutoFit/>
          </a:bodyPr>
          <a:lstStyle/>
          <a:p>
            <a:r>
              <a:rPr lang="es-CL" b="1" dirty="0" smtClean="0"/>
              <a:t>Nombre</a:t>
            </a:r>
            <a:endParaRPr lang="es-CL" b="1" dirty="0"/>
          </a:p>
        </p:txBody>
      </p:sp>
      <p:sp>
        <p:nvSpPr>
          <p:cNvPr id="16" name="Cheurón 15"/>
          <p:cNvSpPr/>
          <p:nvPr/>
        </p:nvSpPr>
        <p:spPr>
          <a:xfrm>
            <a:off x="9590139" y="5040829"/>
            <a:ext cx="471055" cy="244886"/>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17" name="CuadroTexto 16"/>
          <p:cNvSpPr txBox="1"/>
          <p:nvPr/>
        </p:nvSpPr>
        <p:spPr>
          <a:xfrm>
            <a:off x="10489504" y="4916383"/>
            <a:ext cx="1215972" cy="369332"/>
          </a:xfrm>
          <a:prstGeom prst="rect">
            <a:avLst/>
          </a:prstGeom>
          <a:noFill/>
        </p:spPr>
        <p:txBody>
          <a:bodyPr wrap="square" rtlCol="0">
            <a:spAutoFit/>
          </a:bodyPr>
          <a:lstStyle/>
          <a:p>
            <a:r>
              <a:rPr lang="es-CL" b="1" dirty="0" smtClean="0"/>
              <a:t>Distintivo</a:t>
            </a:r>
            <a:endParaRPr lang="es-CL" b="1" dirty="0"/>
          </a:p>
        </p:txBody>
      </p:sp>
      <p:sp>
        <p:nvSpPr>
          <p:cNvPr id="18" name="Proceso 17"/>
          <p:cNvSpPr/>
          <p:nvPr/>
        </p:nvSpPr>
        <p:spPr>
          <a:xfrm>
            <a:off x="3604492" y="6089135"/>
            <a:ext cx="1122218" cy="346364"/>
          </a:xfrm>
          <a:prstGeom prst="flowChartProcess">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1823</a:t>
            </a:r>
            <a:endParaRPr lang="es-CL" b="1" dirty="0">
              <a:solidFill>
                <a:schemeClr val="tx1"/>
              </a:solidFill>
            </a:endParaRPr>
          </a:p>
        </p:txBody>
      </p:sp>
      <p:sp>
        <p:nvSpPr>
          <p:cNvPr id="19" name="Proceso 18"/>
          <p:cNvSpPr/>
          <p:nvPr/>
        </p:nvSpPr>
        <p:spPr>
          <a:xfrm>
            <a:off x="5431878" y="6123834"/>
            <a:ext cx="1122218" cy="346364"/>
          </a:xfrm>
          <a:prstGeom prst="flowChartProcess">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1428</a:t>
            </a:r>
            <a:endParaRPr lang="es-CL" b="1" dirty="0">
              <a:solidFill>
                <a:schemeClr val="tx1"/>
              </a:solidFill>
            </a:endParaRPr>
          </a:p>
        </p:txBody>
      </p:sp>
      <p:sp>
        <p:nvSpPr>
          <p:cNvPr id="20" name="Proceso 19"/>
          <p:cNvSpPr/>
          <p:nvPr/>
        </p:nvSpPr>
        <p:spPr>
          <a:xfrm>
            <a:off x="7490457" y="6093570"/>
            <a:ext cx="1122218" cy="346364"/>
          </a:xfrm>
          <a:prstGeom prst="flowChartProcess">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b="1" dirty="0" smtClean="0">
                <a:solidFill>
                  <a:schemeClr val="tx1"/>
                </a:solidFill>
              </a:rPr>
              <a:t>1872</a:t>
            </a:r>
            <a:endParaRPr lang="es-CL" b="1" dirty="0">
              <a:solidFill>
                <a:schemeClr val="tx1"/>
              </a:solidFill>
            </a:endParaRPr>
          </a:p>
        </p:txBody>
      </p:sp>
      <p:sp>
        <p:nvSpPr>
          <p:cNvPr id="21" name="Cheurón 20"/>
          <p:cNvSpPr/>
          <p:nvPr/>
        </p:nvSpPr>
        <p:spPr>
          <a:xfrm>
            <a:off x="9590139" y="6089135"/>
            <a:ext cx="471055" cy="242392"/>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solidFill>
                <a:schemeClr val="tx1"/>
              </a:solidFill>
            </a:endParaRPr>
          </a:p>
        </p:txBody>
      </p:sp>
      <p:sp>
        <p:nvSpPr>
          <p:cNvPr id="22" name="CuadroTexto 21"/>
          <p:cNvSpPr txBox="1"/>
          <p:nvPr/>
        </p:nvSpPr>
        <p:spPr>
          <a:xfrm>
            <a:off x="10518820" y="6089135"/>
            <a:ext cx="900545" cy="369332"/>
          </a:xfrm>
          <a:prstGeom prst="rect">
            <a:avLst/>
          </a:prstGeom>
          <a:noFill/>
        </p:spPr>
        <p:txBody>
          <a:bodyPr wrap="square" rtlCol="0">
            <a:spAutoFit/>
          </a:bodyPr>
          <a:lstStyle/>
          <a:p>
            <a:r>
              <a:rPr lang="es-CL" b="1" dirty="0" smtClean="0"/>
              <a:t>N° NU</a:t>
            </a:r>
            <a:endParaRPr lang="es-CL" b="1" dirty="0"/>
          </a:p>
        </p:txBody>
      </p:sp>
      <p:pic>
        <p:nvPicPr>
          <p:cNvPr id="23" name="Imagen 2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469844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44236" y="-133638"/>
            <a:ext cx="10515600" cy="1325563"/>
          </a:xfrm>
        </p:spPr>
        <p:txBody>
          <a:bodyPr/>
          <a:lstStyle/>
          <a:p>
            <a:r>
              <a:rPr lang="es-CL" b="1" dirty="0" smtClean="0">
                <a:solidFill>
                  <a:schemeClr val="accent1">
                    <a:lumMod val="75000"/>
                  </a:schemeClr>
                </a:solidFill>
              </a:rPr>
              <a:t>Hoja de datos de seguridad (HDS)</a:t>
            </a:r>
            <a:endParaRPr lang="es-CL" b="1" dirty="0">
              <a:solidFill>
                <a:schemeClr val="accent1">
                  <a:lumMod val="75000"/>
                </a:schemeClr>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91207" y="1455858"/>
            <a:ext cx="7637559" cy="2414683"/>
          </a:xfrm>
          <a:prstGeom prst="rect">
            <a:avLst/>
          </a:prstGeom>
        </p:spPr>
      </p:pic>
      <p:pic>
        <p:nvPicPr>
          <p:cNvPr id="5" name="Imagen 4"/>
          <p:cNvPicPr>
            <a:picLocks noChangeAspect="1"/>
          </p:cNvPicPr>
          <p:nvPr/>
        </p:nvPicPr>
        <p:blipFill rotWithShape="1">
          <a:blip r:embed="rId3">
            <a:extLst>
              <a:ext uri="{28A0092B-C50C-407E-A947-70E740481C1C}">
                <a14:useLocalDpi xmlns:a14="http://schemas.microsoft.com/office/drawing/2010/main" val="0"/>
              </a:ext>
            </a:extLst>
          </a:blip>
          <a:srcRect l="9278" t="4078" r="3118" b="6524"/>
          <a:stretch/>
        </p:blipFill>
        <p:spPr>
          <a:xfrm>
            <a:off x="7828766" y="942714"/>
            <a:ext cx="3584771" cy="5472469"/>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279276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6418" y="-202912"/>
            <a:ext cx="10515600" cy="1325563"/>
          </a:xfrm>
        </p:spPr>
        <p:txBody>
          <a:bodyPr/>
          <a:lstStyle/>
          <a:p>
            <a:r>
              <a:rPr lang="es-CL" b="1" dirty="0" smtClean="0">
                <a:solidFill>
                  <a:schemeClr val="accent1">
                    <a:lumMod val="75000"/>
                  </a:schemeClr>
                </a:solidFill>
              </a:rPr>
              <a:t>Hoja de datos de seguridad (HDS)</a:t>
            </a:r>
            <a:endParaRPr lang="es-CL" b="1" dirty="0">
              <a:solidFill>
                <a:schemeClr val="accent1">
                  <a:lumMod val="75000"/>
                </a:schemeClr>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089097" y="1576579"/>
            <a:ext cx="3981667" cy="3272512"/>
          </a:xfrm>
          <a:prstGeom prst="rect">
            <a:avLst/>
          </a:prstGeom>
        </p:spPr>
      </p:pic>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4217" y="1122651"/>
            <a:ext cx="4677333" cy="4868966"/>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324143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371190" y="129597"/>
            <a:ext cx="10515600" cy="1325563"/>
          </a:xfrm>
        </p:spPr>
        <p:txBody>
          <a:bodyPr/>
          <a:lstStyle/>
          <a:p>
            <a:r>
              <a:rPr lang="es-CL" b="1" dirty="0" smtClean="0">
                <a:solidFill>
                  <a:schemeClr val="accent1">
                    <a:lumMod val="75000"/>
                  </a:schemeClr>
                </a:solidFill>
              </a:rPr>
              <a:t>Hoja de datos de seguridad (HDS)</a:t>
            </a:r>
            <a:endParaRPr lang="es-CL" b="1" dirty="0">
              <a:solidFill>
                <a:schemeClr val="accent1">
                  <a:lumMod val="75000"/>
                </a:schemeClr>
              </a:solidFill>
            </a:endParaRPr>
          </a:p>
        </p:txBody>
      </p:sp>
      <p:pic>
        <p:nvPicPr>
          <p:cNvPr id="4" name="Marcador de contenido 3"/>
          <p:cNvPicPr>
            <a:picLocks noGrp="1" noChangeAspect="1"/>
          </p:cNvPicPr>
          <p:nvPr>
            <p:ph idx="1"/>
          </p:nvPr>
        </p:nvPicPr>
        <p:blipFill>
          <a:blip r:embed="rId2"/>
          <a:stretch>
            <a:fillRect/>
          </a:stretch>
        </p:blipFill>
        <p:spPr>
          <a:xfrm>
            <a:off x="1371190" y="1928514"/>
            <a:ext cx="9449619" cy="3231160"/>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131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84913" y="-133638"/>
            <a:ext cx="10515600" cy="1325563"/>
          </a:xfrm>
        </p:spPr>
        <p:txBody>
          <a:bodyPr/>
          <a:lstStyle/>
          <a:p>
            <a:r>
              <a:rPr lang="es-CL" b="1" dirty="0" smtClean="0">
                <a:solidFill>
                  <a:schemeClr val="accent1">
                    <a:lumMod val="75000"/>
                  </a:schemeClr>
                </a:solidFill>
              </a:rPr>
              <a:t>Hoja de datos de seguridad (HDS)</a:t>
            </a:r>
            <a:endParaRPr lang="es-CL" b="1" dirty="0">
              <a:solidFill>
                <a:schemeClr val="accent1">
                  <a:lumMod val="75000"/>
                </a:schemeClr>
              </a:solidFill>
            </a:endParaRPr>
          </a:p>
        </p:txBody>
      </p:sp>
      <p:pic>
        <p:nvPicPr>
          <p:cNvPr id="4" name="Marcador de contenido 3"/>
          <p:cNvPicPr>
            <a:picLocks noGrp="1" noChangeAspect="1"/>
          </p:cNvPicPr>
          <p:nvPr>
            <p:ph idx="1"/>
          </p:nvPr>
        </p:nvPicPr>
        <p:blipFill>
          <a:blip r:embed="rId2"/>
          <a:stretch>
            <a:fillRect/>
          </a:stretch>
        </p:blipFill>
        <p:spPr>
          <a:xfrm>
            <a:off x="1107307" y="816850"/>
            <a:ext cx="9101900" cy="5817178"/>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2797276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41217" y="-175202"/>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noChangeAspect="1"/>
          </p:cNvPicPr>
          <p:nvPr>
            <p:ph idx="1"/>
          </p:nvPr>
        </p:nvPicPr>
        <p:blipFill>
          <a:blip r:embed="rId2"/>
          <a:stretch>
            <a:fillRect/>
          </a:stretch>
        </p:blipFill>
        <p:spPr>
          <a:xfrm>
            <a:off x="2062466" y="1150361"/>
            <a:ext cx="8428509" cy="4658302"/>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186810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0"/>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noChangeAspect="1"/>
          </p:cNvPicPr>
          <p:nvPr>
            <p:ph idx="1"/>
          </p:nvPr>
        </p:nvPicPr>
        <p:blipFill>
          <a:blip r:embed="rId2"/>
          <a:stretch>
            <a:fillRect/>
          </a:stretch>
        </p:blipFill>
        <p:spPr>
          <a:xfrm>
            <a:off x="1228396" y="1325563"/>
            <a:ext cx="8708074" cy="4351338"/>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5396399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19784"/>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noChangeAspect="1"/>
          </p:cNvPicPr>
          <p:nvPr>
            <p:ph idx="1"/>
          </p:nvPr>
        </p:nvPicPr>
        <p:blipFill>
          <a:blip r:embed="rId2"/>
          <a:stretch>
            <a:fillRect/>
          </a:stretch>
        </p:blipFill>
        <p:spPr>
          <a:xfrm>
            <a:off x="962891" y="1669013"/>
            <a:ext cx="10515600" cy="4027251"/>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753715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24345" y="0"/>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530448" y="1325563"/>
            <a:ext cx="8167734" cy="4710112"/>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923370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82782" y="0"/>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noChangeAspect="1"/>
          </p:cNvPicPr>
          <p:nvPr>
            <p:ph idx="1"/>
          </p:nvPr>
        </p:nvPicPr>
        <p:blipFill>
          <a:blip r:embed="rId2"/>
          <a:stretch>
            <a:fillRect/>
          </a:stretch>
        </p:blipFill>
        <p:spPr>
          <a:xfrm>
            <a:off x="2099300" y="1510145"/>
            <a:ext cx="8108454" cy="4639109"/>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5061163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163291" y="-401782"/>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6" name="Marcador de contenido 5"/>
          <p:cNvPicPr>
            <a:picLocks noGrp="1" noChangeAspect="1"/>
          </p:cNvPicPr>
          <p:nvPr>
            <p:ph idx="1"/>
          </p:nvPr>
        </p:nvPicPr>
        <p:blipFill>
          <a:blip r:embed="rId2"/>
          <a:stretch>
            <a:fillRect/>
          </a:stretch>
        </p:blipFill>
        <p:spPr>
          <a:xfrm>
            <a:off x="1449977" y="1720720"/>
            <a:ext cx="9810206" cy="5123426"/>
          </a:xfrm>
          <a:prstGeom prst="rect">
            <a:avLst/>
          </a:prstGeom>
        </p:spPr>
      </p:pic>
      <p:pic>
        <p:nvPicPr>
          <p:cNvPr id="7" name="Imagen 6"/>
          <p:cNvPicPr/>
          <p:nvPr/>
        </p:nvPicPr>
        <p:blipFill>
          <a:blip r:embed="rId3">
            <a:extLst>
              <a:ext uri="{28A0092B-C50C-407E-A947-70E740481C1C}">
                <a14:useLocalDpi xmlns:a14="http://schemas.microsoft.com/office/drawing/2010/main" val="0"/>
              </a:ext>
            </a:extLst>
          </a:blip>
          <a:stretch>
            <a:fillRect/>
          </a:stretch>
        </p:blipFill>
        <p:spPr>
          <a:xfrm>
            <a:off x="1926532" y="443721"/>
            <a:ext cx="8169448" cy="1398934"/>
          </a:xfrm>
          <a:prstGeom prst="rect">
            <a:avLst/>
          </a:prstGeom>
        </p:spPr>
      </p:pic>
      <p:pic>
        <p:nvPicPr>
          <p:cNvPr id="8" name="Imagen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1474427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89217" y="-152400"/>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833124" y="1029891"/>
            <a:ext cx="7996673" cy="2936091"/>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5146789" y="3633787"/>
            <a:ext cx="4091824" cy="3224213"/>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5798402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68956" y="-148594"/>
            <a:ext cx="10515600" cy="1325563"/>
          </a:xfrm>
        </p:spPr>
        <p:txBody>
          <a:bodyPr/>
          <a:lstStyle/>
          <a:p>
            <a:r>
              <a:rPr lang="es-CL" b="1" dirty="0" smtClean="0">
                <a:solidFill>
                  <a:srgbClr val="7030A0"/>
                </a:solidFill>
              </a:rPr>
              <a:t>Almacenamiento </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580457" y="1495625"/>
            <a:ext cx="4376998" cy="2619175"/>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6471011" y="1915259"/>
            <a:ext cx="4459288" cy="1779905"/>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1410624" y="4433456"/>
            <a:ext cx="4064462" cy="2279130"/>
          </a:xfrm>
          <a:prstGeom prst="rect">
            <a:avLst/>
          </a:prstGeom>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1876689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61510" y="-175203"/>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260201" y="1690688"/>
            <a:ext cx="1857634" cy="314369"/>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817547" y="2625292"/>
            <a:ext cx="4600575" cy="3463925"/>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6012381" y="1407795"/>
            <a:ext cx="5071745" cy="5450205"/>
          </a:xfrm>
          <a:prstGeom prst="rect">
            <a:avLst/>
          </a:prstGeom>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0229137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830782" y="-244476"/>
            <a:ext cx="10515600" cy="1325563"/>
          </a:xfrm>
        </p:spPr>
        <p:txBody>
          <a:bodyPr/>
          <a:lstStyle/>
          <a:p>
            <a:r>
              <a:rPr lang="es-CL" b="1" dirty="0" smtClean="0">
                <a:solidFill>
                  <a:srgbClr val="7030A0"/>
                </a:solidFill>
              </a:rPr>
              <a:t>Almacenamiento</a:t>
            </a:r>
            <a:endParaRPr lang="es-CL" b="1" dirty="0">
              <a:solidFill>
                <a:srgbClr val="7030A0"/>
              </a:solidFill>
            </a:endParaRPr>
          </a:p>
        </p:txBody>
      </p:sp>
      <p:sp>
        <p:nvSpPr>
          <p:cNvPr id="3" name="Marcador de contenido 2"/>
          <p:cNvSpPr>
            <a:spLocks noGrp="1"/>
          </p:cNvSpPr>
          <p:nvPr>
            <p:ph idx="1"/>
          </p:nvPr>
        </p:nvSpPr>
        <p:spPr>
          <a:xfrm>
            <a:off x="2362200" y="841952"/>
            <a:ext cx="10515600" cy="4351338"/>
          </a:xfrm>
        </p:spPr>
        <p:txBody>
          <a:bodyPr/>
          <a:lstStyle/>
          <a:p>
            <a:r>
              <a:rPr lang="es-CL" b="1" dirty="0" smtClean="0"/>
              <a:t>Recomendaciones zona de almacenamiento :</a:t>
            </a:r>
          </a:p>
          <a:p>
            <a:pPr marL="0" indent="0">
              <a:buNone/>
            </a:pPr>
            <a:endParaRPr lang="es-CL" b="1" dirty="0"/>
          </a:p>
        </p:txBody>
      </p:sp>
      <p:pic>
        <p:nvPicPr>
          <p:cNvPr id="4" name="Imagen 3"/>
          <p:cNvPicPr/>
          <p:nvPr/>
        </p:nvPicPr>
        <p:blipFill>
          <a:blip r:embed="rId2">
            <a:extLst>
              <a:ext uri="{28A0092B-C50C-407E-A947-70E740481C1C}">
                <a14:useLocalDpi xmlns:a14="http://schemas.microsoft.com/office/drawing/2010/main" val="0"/>
              </a:ext>
            </a:extLst>
          </a:blip>
          <a:stretch>
            <a:fillRect/>
          </a:stretch>
        </p:blipFill>
        <p:spPr>
          <a:xfrm>
            <a:off x="1501328" y="1637406"/>
            <a:ext cx="3785408" cy="2106815"/>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893618" y="4054560"/>
            <a:ext cx="4683125" cy="2757170"/>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6147608" y="1637406"/>
            <a:ext cx="4580255" cy="5229225"/>
          </a:xfrm>
          <a:prstGeom prst="rect">
            <a:avLst/>
          </a:prstGeom>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4282008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75363" y="-119784"/>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166381" y="1205779"/>
            <a:ext cx="8113692" cy="5378739"/>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771274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06091" y="-147493"/>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rotWithShape="1">
          <a:blip r:embed="rId2">
            <a:extLst>
              <a:ext uri="{28A0092B-C50C-407E-A947-70E740481C1C}">
                <a14:useLocalDpi xmlns:a14="http://schemas.microsoft.com/office/drawing/2010/main" val="0"/>
              </a:ext>
            </a:extLst>
          </a:blip>
          <a:srcRect b="1390"/>
          <a:stretch/>
        </p:blipFill>
        <p:spPr>
          <a:xfrm>
            <a:off x="2081604" y="1178070"/>
            <a:ext cx="8447851" cy="5305858"/>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66241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50673" y="-230621"/>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234015" y="942109"/>
            <a:ext cx="8115330" cy="5498091"/>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9463331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19945" y="-133639"/>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567407" y="1562302"/>
            <a:ext cx="7435575" cy="5295698"/>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106454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747654" y="-175203"/>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354284" y="823789"/>
            <a:ext cx="7915562" cy="5428817"/>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717712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010891" y="-161348"/>
            <a:ext cx="10515600" cy="1325563"/>
          </a:xfrm>
        </p:spPr>
        <p:txBody>
          <a:bodyPr/>
          <a:lstStyle/>
          <a:p>
            <a:r>
              <a:rPr lang="es-CL" b="1" dirty="0" smtClean="0">
                <a:solidFill>
                  <a:srgbClr val="7030A0"/>
                </a:solidFill>
              </a:rPr>
              <a:t>Almacenamiento</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635724" y="1274618"/>
            <a:ext cx="7547366" cy="5373399"/>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938124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67546" y="-230620"/>
            <a:ext cx="10515600" cy="1325563"/>
          </a:xfrm>
        </p:spPr>
        <p:txBody>
          <a:bodyPr/>
          <a:lstStyle/>
          <a:p>
            <a:r>
              <a:rPr lang="es-CL" b="1" dirty="0" smtClean="0">
                <a:solidFill>
                  <a:srgbClr val="7030A0"/>
                </a:solidFill>
              </a:rPr>
              <a:t>Almacenamiento </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621954" y="1094943"/>
            <a:ext cx="7339463" cy="5604826"/>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6907309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61638" y="-96982"/>
            <a:ext cx="10515600" cy="1325563"/>
          </a:xfrm>
        </p:spPr>
        <p:txBody>
          <a:bodyPr/>
          <a:lstStyle/>
          <a:p>
            <a:r>
              <a:rPr lang="es-CL" b="1" dirty="0" smtClean="0">
                <a:solidFill>
                  <a:srgbClr val="7030A0"/>
                </a:solidFill>
              </a:rPr>
              <a:t>Almacenamiento </a:t>
            </a:r>
            <a:endParaRPr lang="es-CL" b="1" dirty="0">
              <a:solidFill>
                <a:srgbClr val="7030A0"/>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764743" y="1228581"/>
            <a:ext cx="7058129" cy="5179436"/>
          </a:xfrm>
          <a:prstGeom prst="rect">
            <a:avLst/>
          </a:prstGeom>
        </p:spPr>
      </p:pic>
      <p:pic>
        <p:nvPicPr>
          <p:cNvPr id="5" name="Imagen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12180010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29771" y="219834"/>
            <a:ext cx="10515600" cy="1325563"/>
          </a:xfrm>
        </p:spPr>
        <p:txBody>
          <a:bodyPr/>
          <a:lstStyle/>
          <a:p>
            <a:r>
              <a:rPr lang="es-CL" b="1" dirty="0" smtClean="0">
                <a:solidFill>
                  <a:schemeClr val="accent1">
                    <a:lumMod val="75000"/>
                  </a:schemeClr>
                </a:solidFill>
              </a:rPr>
              <a:t>Reglas básicas para antes de manipular las sustancias químicas </a:t>
            </a:r>
            <a:endParaRPr lang="es-CL" b="1" dirty="0">
              <a:solidFill>
                <a:schemeClr val="accent1">
                  <a:lumMod val="75000"/>
                </a:schemeClr>
              </a:solidFill>
            </a:endParaRPr>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087598" y="1741095"/>
            <a:ext cx="4485888" cy="961510"/>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7836490" y="1399268"/>
            <a:ext cx="3165339" cy="2606675"/>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1087598" y="2947761"/>
            <a:ext cx="5828892" cy="2536009"/>
          </a:xfrm>
          <a:prstGeom prst="rect">
            <a:avLst/>
          </a:prstGeom>
        </p:spPr>
      </p:pic>
      <p:pic>
        <p:nvPicPr>
          <p:cNvPr id="7" name="Imagen 6"/>
          <p:cNvPicPr/>
          <p:nvPr/>
        </p:nvPicPr>
        <p:blipFill>
          <a:blip r:embed="rId5">
            <a:extLst>
              <a:ext uri="{28A0092B-C50C-407E-A947-70E740481C1C}">
                <a14:useLocalDpi xmlns:a14="http://schemas.microsoft.com/office/drawing/2010/main" val="0"/>
              </a:ext>
            </a:extLst>
          </a:blip>
          <a:stretch>
            <a:fillRect/>
          </a:stretch>
        </p:blipFill>
        <p:spPr>
          <a:xfrm>
            <a:off x="7836490" y="4261939"/>
            <a:ext cx="3208881" cy="2443662"/>
          </a:xfrm>
          <a:prstGeom prst="rect">
            <a:avLst/>
          </a:prstGeom>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5413396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59229" y="132897"/>
            <a:ext cx="10515600" cy="1325563"/>
          </a:xfrm>
        </p:spPr>
        <p:txBody>
          <a:bodyPr/>
          <a:lstStyle/>
          <a:p>
            <a:r>
              <a:rPr lang="es-CL" b="1" dirty="0">
                <a:solidFill>
                  <a:schemeClr val="accent1">
                    <a:lumMod val="75000"/>
                  </a:schemeClr>
                </a:solidFill>
              </a:rPr>
              <a:t>Reglas básicas para antes de manipular las sustancias químicas </a:t>
            </a:r>
            <a:endParaRPr lang="es-CL"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838200" y="1963996"/>
            <a:ext cx="6564086" cy="1650061"/>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838200" y="4321038"/>
            <a:ext cx="7152005" cy="1612265"/>
          </a:xfrm>
          <a:prstGeom prst="rect">
            <a:avLst/>
          </a:prstGeom>
        </p:spPr>
      </p:pic>
      <p:pic>
        <p:nvPicPr>
          <p:cNvPr id="6" name="Imagen 5"/>
          <p:cNvPicPr/>
          <p:nvPr/>
        </p:nvPicPr>
        <p:blipFill rotWithShape="1">
          <a:blip r:embed="rId4">
            <a:extLst>
              <a:ext uri="{28A0092B-C50C-407E-A947-70E740481C1C}">
                <a14:useLocalDpi xmlns:a14="http://schemas.microsoft.com/office/drawing/2010/main" val="0"/>
              </a:ext>
            </a:extLst>
          </a:blip>
          <a:srcRect b="1780"/>
          <a:stretch/>
        </p:blipFill>
        <p:spPr>
          <a:xfrm>
            <a:off x="8314644" y="1027907"/>
            <a:ext cx="3224213" cy="5459980"/>
          </a:xfrm>
          <a:prstGeom prst="rect">
            <a:avLst/>
          </a:prstGeom>
        </p:spPr>
      </p:pic>
      <p:pic>
        <p:nvPicPr>
          <p:cNvPr id="7" name="Imagen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7479012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15686" y="132897"/>
            <a:ext cx="10515600" cy="1325563"/>
          </a:xfrm>
        </p:spPr>
        <p:txBody>
          <a:bodyPr/>
          <a:lstStyle/>
          <a:p>
            <a:r>
              <a:rPr lang="es-CL" b="1" dirty="0">
                <a:solidFill>
                  <a:schemeClr val="accent1">
                    <a:lumMod val="75000"/>
                  </a:schemeClr>
                </a:solidFill>
              </a:rPr>
              <a:t>Reglas básicas para antes de manipular las sustancias químicas </a:t>
            </a:r>
            <a:endParaRPr lang="es-CL"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838200" y="1781728"/>
            <a:ext cx="5576074" cy="1861358"/>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838200" y="3643086"/>
            <a:ext cx="5996989" cy="2886801"/>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8136618" y="4109674"/>
            <a:ext cx="3524250" cy="2609850"/>
          </a:xfrm>
          <a:prstGeom prst="rect">
            <a:avLst/>
          </a:prstGeom>
        </p:spPr>
      </p:pic>
      <p:pic>
        <p:nvPicPr>
          <p:cNvPr id="7" name="Imagen 6"/>
          <p:cNvPicPr/>
          <p:nvPr/>
        </p:nvPicPr>
        <p:blipFill rotWithShape="1">
          <a:blip r:embed="rId5">
            <a:extLst>
              <a:ext uri="{28A0092B-C50C-407E-A947-70E740481C1C}">
                <a14:useLocalDpi xmlns:a14="http://schemas.microsoft.com/office/drawing/2010/main" val="0"/>
              </a:ext>
            </a:extLst>
          </a:blip>
          <a:srcRect b="7148"/>
          <a:stretch/>
        </p:blipFill>
        <p:spPr>
          <a:xfrm>
            <a:off x="8596624" y="977913"/>
            <a:ext cx="3225165" cy="3232831"/>
          </a:xfrm>
          <a:prstGeom prst="rect">
            <a:avLst/>
          </a:prstGeom>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4889029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7628" y="281328"/>
            <a:ext cx="10515600" cy="1325563"/>
          </a:xfrm>
        </p:spPr>
        <p:txBody>
          <a:bodyPr/>
          <a:lstStyle/>
          <a:p>
            <a:r>
              <a:rPr lang="es-CL" b="1" dirty="0">
                <a:solidFill>
                  <a:schemeClr val="accent1">
                    <a:lumMod val="75000"/>
                  </a:schemeClr>
                </a:solidFill>
              </a:rPr>
              <a:t>Reglas básicas para antes de manipular las sustancias químicas </a:t>
            </a:r>
            <a:endParaRPr lang="es-CL"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617515" y="2030639"/>
            <a:ext cx="6712952" cy="2177143"/>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640826" y="4057470"/>
            <a:ext cx="7695474" cy="2650218"/>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8950999" y="1409259"/>
            <a:ext cx="2917371" cy="2996156"/>
          </a:xfrm>
          <a:prstGeom prst="rect">
            <a:avLst/>
          </a:prstGeom>
        </p:spPr>
      </p:pic>
      <p:pic>
        <p:nvPicPr>
          <p:cNvPr id="7" name="Imagen 6"/>
          <p:cNvPicPr/>
          <p:nvPr/>
        </p:nvPicPr>
        <p:blipFill>
          <a:blip r:embed="rId5">
            <a:extLst>
              <a:ext uri="{28A0092B-C50C-407E-A947-70E740481C1C}">
                <a14:useLocalDpi xmlns:a14="http://schemas.microsoft.com/office/drawing/2010/main" val="0"/>
              </a:ext>
            </a:extLst>
          </a:blip>
          <a:stretch>
            <a:fillRect/>
          </a:stretch>
        </p:blipFill>
        <p:spPr>
          <a:xfrm>
            <a:off x="8974312" y="4207782"/>
            <a:ext cx="2870747" cy="2593114"/>
          </a:xfrm>
          <a:prstGeom prst="rect">
            <a:avLst/>
          </a:prstGeom>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522363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73400" y="0"/>
            <a:ext cx="10515600" cy="1325563"/>
          </a:xfrm>
        </p:spPr>
        <p:txBody>
          <a:bodyPr/>
          <a:lstStyle/>
          <a:p>
            <a:r>
              <a:rPr lang="es-CL" b="1" dirty="0" smtClean="0"/>
              <a:t>Medidas de protección</a:t>
            </a:r>
            <a:endParaRPr lang="es-CL" b="1"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1011796" y="1915885"/>
            <a:ext cx="6927518" cy="3933372"/>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8508139" y="1325563"/>
            <a:ext cx="2914606" cy="4886551"/>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9611286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087915" y="0"/>
            <a:ext cx="10515600" cy="1325563"/>
          </a:xfrm>
        </p:spPr>
        <p:txBody>
          <a:bodyPr/>
          <a:lstStyle/>
          <a:p>
            <a:r>
              <a:rPr lang="es-CL" b="1" dirty="0" smtClean="0"/>
              <a:t>Medidas de protección</a:t>
            </a:r>
            <a:endParaRPr lang="es-CL" b="1"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838200" y="2034149"/>
            <a:ext cx="6924372" cy="4337622"/>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8480107" y="2584390"/>
            <a:ext cx="3102293" cy="3237139"/>
          </a:xfrm>
          <a:prstGeom prst="rect">
            <a:avLst/>
          </a:prstGeom>
        </p:spPr>
      </p:pic>
      <p:pic>
        <p:nvPicPr>
          <p:cNvPr id="6" name="Imagen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35727555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276600" y="0"/>
            <a:ext cx="10515600" cy="1325563"/>
          </a:xfrm>
        </p:spPr>
        <p:txBody>
          <a:bodyPr/>
          <a:lstStyle/>
          <a:p>
            <a:r>
              <a:rPr lang="es-CL" b="1" dirty="0"/>
              <a:t>Medidas de protección</a:t>
            </a:r>
            <a:endParaRPr lang="es-CL"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3759198" y="1319881"/>
            <a:ext cx="4455888" cy="658644"/>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1009059" y="2233217"/>
            <a:ext cx="3961765" cy="681355"/>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2279332" y="3039077"/>
            <a:ext cx="1994535" cy="3530600"/>
          </a:xfrm>
          <a:prstGeom prst="rect">
            <a:avLst/>
          </a:prstGeom>
        </p:spPr>
      </p:pic>
      <p:pic>
        <p:nvPicPr>
          <p:cNvPr id="7" name="Imagen 6"/>
          <p:cNvPicPr/>
          <p:nvPr/>
        </p:nvPicPr>
        <p:blipFill>
          <a:blip r:embed="rId5">
            <a:extLst>
              <a:ext uri="{28A0092B-C50C-407E-A947-70E740481C1C}">
                <a14:useLocalDpi xmlns:a14="http://schemas.microsoft.com/office/drawing/2010/main" val="0"/>
              </a:ext>
            </a:extLst>
          </a:blip>
          <a:stretch>
            <a:fillRect/>
          </a:stretch>
        </p:blipFill>
        <p:spPr>
          <a:xfrm>
            <a:off x="5912987" y="2292384"/>
            <a:ext cx="3059476" cy="563019"/>
          </a:xfrm>
          <a:prstGeom prst="rect">
            <a:avLst/>
          </a:prstGeom>
        </p:spPr>
      </p:pic>
      <p:pic>
        <p:nvPicPr>
          <p:cNvPr id="8" name="Imagen 7"/>
          <p:cNvPicPr/>
          <p:nvPr/>
        </p:nvPicPr>
        <p:blipFill rotWithShape="1">
          <a:blip r:embed="rId6">
            <a:extLst>
              <a:ext uri="{28A0092B-C50C-407E-A947-70E740481C1C}">
                <a14:useLocalDpi xmlns:a14="http://schemas.microsoft.com/office/drawing/2010/main" val="0"/>
              </a:ext>
            </a:extLst>
          </a:blip>
          <a:srcRect b="1258"/>
          <a:stretch/>
        </p:blipFill>
        <p:spPr>
          <a:xfrm>
            <a:off x="5927046" y="3235417"/>
            <a:ext cx="6264954" cy="2280012"/>
          </a:xfrm>
          <a:prstGeom prst="rect">
            <a:avLst/>
          </a:prstGeom>
        </p:spPr>
      </p:pic>
      <p:pic>
        <p:nvPicPr>
          <p:cNvPr id="9" name="Imagen 8"/>
          <p:cNvPicPr/>
          <p:nvPr/>
        </p:nvPicPr>
        <p:blipFill>
          <a:blip r:embed="rId7">
            <a:extLst>
              <a:ext uri="{28A0092B-C50C-407E-A947-70E740481C1C}">
                <a14:useLocalDpi xmlns:a14="http://schemas.microsoft.com/office/drawing/2010/main" val="0"/>
              </a:ext>
            </a:extLst>
          </a:blip>
          <a:stretch>
            <a:fillRect/>
          </a:stretch>
        </p:blipFill>
        <p:spPr>
          <a:xfrm>
            <a:off x="9503597" y="1011271"/>
            <a:ext cx="2244090" cy="2562225"/>
          </a:xfrm>
          <a:prstGeom prst="rect">
            <a:avLst/>
          </a:prstGeom>
        </p:spPr>
      </p:pic>
      <p:pic>
        <p:nvPicPr>
          <p:cNvPr id="10" name="Imagen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24794088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392715" y="0"/>
            <a:ext cx="10515600" cy="1325563"/>
          </a:xfrm>
        </p:spPr>
        <p:txBody>
          <a:bodyPr/>
          <a:lstStyle/>
          <a:p>
            <a:r>
              <a:rPr lang="es-CL" b="1" dirty="0"/>
              <a:t>Medidas de protección</a:t>
            </a:r>
            <a:endParaRPr lang="es-CL" dirty="0"/>
          </a:p>
        </p:txBody>
      </p:sp>
      <p:pic>
        <p:nvPicPr>
          <p:cNvPr id="4" name="Marcador de contenido 3"/>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3599931" y="1325563"/>
            <a:ext cx="4919955" cy="756020"/>
          </a:xfrm>
          <a:prstGeom prst="rect">
            <a:avLst/>
          </a:prstGeom>
        </p:spPr>
      </p:pic>
      <p:pic>
        <p:nvPicPr>
          <p:cNvPr id="5" name="Imagen 4"/>
          <p:cNvPicPr/>
          <p:nvPr/>
        </p:nvPicPr>
        <p:blipFill>
          <a:blip r:embed="rId3">
            <a:extLst>
              <a:ext uri="{28A0092B-C50C-407E-A947-70E740481C1C}">
                <a14:useLocalDpi xmlns:a14="http://schemas.microsoft.com/office/drawing/2010/main" val="0"/>
              </a:ext>
            </a:extLst>
          </a:blip>
          <a:stretch>
            <a:fillRect/>
          </a:stretch>
        </p:blipFill>
        <p:spPr>
          <a:xfrm>
            <a:off x="669879" y="2503396"/>
            <a:ext cx="6091555" cy="2693035"/>
          </a:xfrm>
          <a:prstGeom prst="rect">
            <a:avLst/>
          </a:prstGeom>
        </p:spPr>
      </p:pic>
      <p:pic>
        <p:nvPicPr>
          <p:cNvPr id="6" name="Imagen 5"/>
          <p:cNvPicPr/>
          <p:nvPr/>
        </p:nvPicPr>
        <p:blipFill>
          <a:blip r:embed="rId4">
            <a:extLst>
              <a:ext uri="{28A0092B-C50C-407E-A947-70E740481C1C}">
                <a14:useLocalDpi xmlns:a14="http://schemas.microsoft.com/office/drawing/2010/main" val="0"/>
              </a:ext>
            </a:extLst>
          </a:blip>
          <a:stretch>
            <a:fillRect/>
          </a:stretch>
        </p:blipFill>
        <p:spPr>
          <a:xfrm>
            <a:off x="6579280" y="2316214"/>
            <a:ext cx="2622777" cy="1886404"/>
          </a:xfrm>
          <a:prstGeom prst="rect">
            <a:avLst/>
          </a:prstGeom>
        </p:spPr>
      </p:pic>
      <p:pic>
        <p:nvPicPr>
          <p:cNvPr id="7" name="Imagen 6"/>
          <p:cNvPicPr/>
          <p:nvPr/>
        </p:nvPicPr>
        <p:blipFill>
          <a:blip r:embed="rId5">
            <a:extLst>
              <a:ext uri="{28A0092B-C50C-407E-A947-70E740481C1C}">
                <a14:useLocalDpi xmlns:a14="http://schemas.microsoft.com/office/drawing/2010/main" val="0"/>
              </a:ext>
            </a:extLst>
          </a:blip>
          <a:stretch>
            <a:fillRect/>
          </a:stretch>
        </p:blipFill>
        <p:spPr>
          <a:xfrm>
            <a:off x="8519886" y="4437248"/>
            <a:ext cx="3352800" cy="2166751"/>
          </a:xfrm>
          <a:prstGeom prst="rect">
            <a:avLst/>
          </a:prstGeom>
        </p:spPr>
      </p:pic>
      <p:pic>
        <p:nvPicPr>
          <p:cNvPr id="8" name="Imagen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209207" y="0"/>
            <a:ext cx="1982793" cy="1078982"/>
          </a:xfrm>
          <a:prstGeom prst="rect">
            <a:avLst/>
          </a:prstGeom>
        </p:spPr>
      </p:pic>
    </p:spTree>
    <p:extLst>
      <p:ext uri="{BB962C8B-B14F-4D97-AF65-F5344CB8AC3E}">
        <p14:creationId xmlns:p14="http://schemas.microsoft.com/office/powerpoint/2010/main" val="763076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1859</TotalTime>
  <Words>3726</Words>
  <Application>Microsoft Office PowerPoint</Application>
  <PresentationFormat>Panorámica</PresentationFormat>
  <Paragraphs>529</Paragraphs>
  <Slides>87</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87</vt:i4>
      </vt:variant>
    </vt:vector>
  </HeadingPairs>
  <TitlesOfParts>
    <vt:vector size="94" baseType="lpstr">
      <vt:lpstr>Arial</vt:lpstr>
      <vt:lpstr>Calibri</vt:lpstr>
      <vt:lpstr>Calibri Light</vt:lpstr>
      <vt:lpstr>Noto Sans Symbols</vt:lpstr>
      <vt:lpstr>Symbol</vt:lpstr>
      <vt:lpstr>Times New Roman</vt:lpstr>
      <vt:lpstr>Tema de Office</vt:lpstr>
      <vt:lpstr>Manejo de sustancias peligrosas</vt:lpstr>
      <vt:lpstr>OBJETIVOS</vt:lpstr>
      <vt:lpstr>Módulo I: Introducción a la Gestión de las Sustancias Peligrosas. </vt:lpstr>
      <vt:lpstr>Módulo II: Requisitos Legales Nacionales e Internacionales Aplicables al Manejo de Sustancias Peligrosas. </vt:lpstr>
      <vt:lpstr>¿Qué es una sustancia peligrosa?</vt:lpstr>
      <vt:lpstr>Criterios que definen la peligrosidad de una sustancia</vt:lpstr>
      <vt:lpstr>Criterios que definen la peligrosidad de una sustancia</vt:lpstr>
      <vt:lpstr>¿Qué debemos hacer para evitar daños?</vt:lpstr>
      <vt:lpstr>Debemos saber :</vt:lpstr>
      <vt:lpstr>1. Como se presentan :</vt:lpstr>
      <vt:lpstr>2. Como establecen contacto</vt:lpstr>
      <vt:lpstr>2. Como establecen contacto</vt:lpstr>
      <vt:lpstr>3. Su composición y características químicas</vt:lpstr>
      <vt:lpstr>3. Su composición y características químicas </vt:lpstr>
      <vt:lpstr>4. Los efectos que provocan </vt:lpstr>
      <vt:lpstr>Normativa aplicable en Chile</vt:lpstr>
      <vt:lpstr>Normativa aplicable en Chile </vt:lpstr>
      <vt:lpstr>Clasificación de sustancias peligrosas</vt:lpstr>
      <vt:lpstr>Clasificación de sustancias peligrosas</vt:lpstr>
      <vt:lpstr>Clasificación de sustancias peligrosas</vt:lpstr>
      <vt:lpstr>Clasificación de sustancias peligrosas</vt:lpstr>
      <vt:lpstr>Clasificación de sustancias peligrosas</vt:lpstr>
      <vt:lpstr>Clasificación de sustancias peligrosas</vt:lpstr>
      <vt:lpstr>Clasificación de sustancias peligrosas</vt:lpstr>
      <vt:lpstr>Clasificación de sustancias peligrosas</vt:lpstr>
      <vt:lpstr>Clasificación de sustancias peligrosas</vt:lpstr>
      <vt:lpstr>Clasificación de sustancias peligrosas</vt:lpstr>
      <vt:lpstr>Clasificación de sustancias peligrosas </vt:lpstr>
      <vt:lpstr>Clasificación de sustancias peligrosas</vt:lpstr>
      <vt:lpstr>Etiquetado de sustancias químicas</vt:lpstr>
      <vt:lpstr>Presentación de PowerPoint</vt:lpstr>
      <vt:lpstr>Introducción</vt:lpstr>
      <vt:lpstr>Introducción</vt:lpstr>
      <vt:lpstr>introducción</vt:lpstr>
      <vt:lpstr>introducción</vt:lpstr>
      <vt:lpstr>Introducción</vt:lpstr>
      <vt:lpstr>Introducción </vt:lpstr>
      <vt:lpstr>Introducción</vt:lpstr>
      <vt:lpstr>Introducción </vt:lpstr>
      <vt:lpstr>Sistema Global Armonizado(SGA)</vt:lpstr>
      <vt:lpstr>Sistema Global Armonizado(SGA)</vt:lpstr>
      <vt:lpstr>Sistema Global Armonizado (SGA)</vt:lpstr>
      <vt:lpstr>Sistema Global Armonizado (SGA)</vt:lpstr>
      <vt:lpstr>Normativa Chilena de productos peligrosos</vt:lpstr>
      <vt:lpstr>Etiquetado de sustancias químicas</vt:lpstr>
      <vt:lpstr>Etiquetado de sustancias químicas</vt:lpstr>
      <vt:lpstr>Etiquetado de sustancias químicas </vt:lpstr>
      <vt:lpstr>Etiquetado de sustancias químicas </vt:lpstr>
      <vt:lpstr>Etiquetado de sustancias químicas</vt:lpstr>
      <vt:lpstr>Etiquetado de sustancias químicas</vt:lpstr>
      <vt:lpstr>Etiquetado de sustancias químicas</vt:lpstr>
      <vt:lpstr>Etiquetado de sustancias químicas</vt:lpstr>
      <vt:lpstr>Etiquetado de sustancias químicas</vt:lpstr>
      <vt:lpstr>Etiquetado de sustancias químicas</vt:lpstr>
      <vt:lpstr>Etiquetado de sustancias químicas</vt:lpstr>
      <vt:lpstr>Etiquetado de sustancias químicas </vt:lpstr>
      <vt:lpstr>Etiquetado de sustancias químicas</vt:lpstr>
      <vt:lpstr>Hoja de datos de seguridad (HDS)</vt:lpstr>
      <vt:lpstr>Hoja de datos de seguridad (HDS)</vt:lpstr>
      <vt:lpstr>Hoja de datos de seguridad (HDS)</vt:lpstr>
      <vt:lpstr>Hoja de datos de seguridad (HDS)</vt:lpstr>
      <vt:lpstr>Almacenamiento</vt:lpstr>
      <vt:lpstr>Almacenamiento</vt:lpstr>
      <vt:lpstr>Almacenamiento</vt:lpstr>
      <vt:lpstr>Almacenamiento</vt:lpstr>
      <vt:lpstr>Almacenamiento</vt:lpstr>
      <vt:lpstr>Almacenamiento</vt:lpstr>
      <vt:lpstr>Almacenamiento</vt:lpstr>
      <vt:lpstr>Almacenamiento </vt:lpstr>
      <vt:lpstr>Almacenamiento</vt:lpstr>
      <vt:lpstr>Almacenamiento</vt:lpstr>
      <vt:lpstr>Almacenamiento</vt:lpstr>
      <vt:lpstr>Almacenamiento</vt:lpstr>
      <vt:lpstr>Almacenamiento</vt:lpstr>
      <vt:lpstr>Almacenamiento</vt:lpstr>
      <vt:lpstr>Almacenamiento</vt:lpstr>
      <vt:lpstr>Almacenamiento</vt:lpstr>
      <vt:lpstr>Almacenamiento </vt:lpstr>
      <vt:lpstr>Almacenamiento </vt:lpstr>
      <vt:lpstr>Reglas básicas para antes de manipular las sustancias químicas </vt:lpstr>
      <vt:lpstr>Reglas básicas para antes de manipular las sustancias químicas </vt:lpstr>
      <vt:lpstr>Reglas básicas para antes de manipular las sustancias químicas </vt:lpstr>
      <vt:lpstr>Reglas básicas para antes de manipular las sustancias químicas </vt:lpstr>
      <vt:lpstr>Medidas de protección</vt:lpstr>
      <vt:lpstr>Medidas de protección</vt:lpstr>
      <vt:lpstr>Medidas de protección</vt:lpstr>
      <vt:lpstr>Medidas de protección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Susan</dc:creator>
  <cp:lastModifiedBy>Cesar</cp:lastModifiedBy>
  <cp:revision>100</cp:revision>
  <dcterms:created xsi:type="dcterms:W3CDTF">2020-10-12T03:33:58Z</dcterms:created>
  <dcterms:modified xsi:type="dcterms:W3CDTF">2020-10-31T01:36:33Z</dcterms:modified>
</cp:coreProperties>
</file>